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6" r:id="rId4"/>
    <p:sldId id="260" r:id="rId5"/>
    <p:sldId id="261" r:id="rId6"/>
    <p:sldId id="262" r:id="rId7"/>
    <p:sldId id="263" r:id="rId8"/>
    <p:sldId id="267" r:id="rId9"/>
    <p:sldId id="268" r:id="rId10"/>
    <p:sldId id="265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5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29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8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66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841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121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87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76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917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79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2E73E0-8354-419B-8DF1-A99109AAA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C2BBB0-8925-4D30-99E1-7CF13324B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031CD6-C915-4012-8204-749804DEC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9256DB-AA1D-47AC-81D5-EA9A8E94B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DA9B9C-BB59-4538-9945-EC1DBC7DC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04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59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18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71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160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541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100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36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E0A5187-D10C-4E87-8FA4-C45644B34FB8}" type="datetimeFigureOut">
              <a:rPr lang="ru-RU" smtClean="0"/>
              <a:t>25.12.2023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6D9153A-BA66-485D-BB0A-6EB4DD1B6A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50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BF0C8-A2FA-4AE8-95C6-843EEDAABA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ВЗАИМОДЕЙСТВИЕ В СЕМЬЕ</a:t>
            </a:r>
          </a:p>
        </p:txBody>
      </p:sp>
    </p:spTree>
    <p:extLst>
      <p:ext uri="{BB962C8B-B14F-4D97-AF65-F5344CB8AC3E}">
        <p14:creationId xmlns:p14="http://schemas.microsoft.com/office/powerpoint/2010/main" val="217181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5AB1FA-94EB-4116-9863-E07CD6CB54FB}"/>
              </a:ext>
            </a:extLst>
          </p:cNvPr>
          <p:cNvSpPr txBox="1"/>
          <p:nvPr/>
        </p:nvSpPr>
        <p:spPr>
          <a:xfrm>
            <a:off x="2026762" y="578930"/>
            <a:ext cx="732227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165705E-1EB9-4A3F-94F6-36BF104B7CB4}"/>
              </a:ext>
            </a:extLst>
          </p:cNvPr>
          <p:cNvSpPr/>
          <p:nvPr/>
        </p:nvSpPr>
        <p:spPr>
          <a:xfrm>
            <a:off x="7825817" y="3851196"/>
            <a:ext cx="3289955" cy="213045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спонтанна и произвольна,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свободен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выборе: играть или не играть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2B0188B-66DC-4ABD-9BA6-0A12DB7A0B15}"/>
              </a:ext>
            </a:extLst>
          </p:cNvPr>
          <p:cNvSpPr/>
          <p:nvPr/>
        </p:nvSpPr>
        <p:spPr>
          <a:xfrm>
            <a:off x="7825817" y="1257556"/>
            <a:ext cx="3289955" cy="213045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подразумевает активную вовлеченность участников</a:t>
            </a:r>
          </a:p>
          <a:p>
            <a:pPr algn="ctr"/>
            <a:endParaRPr lang="ru-RU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BBF3377-2796-4DF3-8486-1BD6BD01D6D6}"/>
              </a:ext>
            </a:extLst>
          </p:cNvPr>
          <p:cNvSpPr/>
          <p:nvPr/>
        </p:nvSpPr>
        <p:spPr>
          <a:xfrm>
            <a:off x="890829" y="1250827"/>
            <a:ext cx="3289955" cy="213045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интерес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доставляет удовольствие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A8FC6F7-38C5-4420-B3A2-7A7FD089D770}"/>
              </a:ext>
            </a:extLst>
          </p:cNvPr>
          <p:cNvSpPr/>
          <p:nvPr/>
        </p:nvSpPr>
        <p:spPr>
          <a:xfrm>
            <a:off x="919110" y="3863365"/>
            <a:ext cx="3289955" cy="213045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направлена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достижение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каких-либо целей</a:t>
            </a:r>
            <a:endParaRPr lang="ru-RU" sz="2400" dirty="0"/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A7989767-36B4-4C82-85FF-2429B7952F98}"/>
              </a:ext>
            </a:extLst>
          </p:cNvPr>
          <p:cNvCxnSpPr>
            <a:cxnSpLocks/>
          </p:cNvCxnSpPr>
          <p:nvPr/>
        </p:nvCxnSpPr>
        <p:spPr>
          <a:xfrm flipV="1">
            <a:off x="7196578" y="2892689"/>
            <a:ext cx="652019" cy="553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73FB7CFC-D416-4077-80E8-C5063747D334}"/>
              </a:ext>
            </a:extLst>
          </p:cNvPr>
          <p:cNvCxnSpPr>
            <a:cxnSpLocks/>
          </p:cNvCxnSpPr>
          <p:nvPr/>
        </p:nvCxnSpPr>
        <p:spPr>
          <a:xfrm>
            <a:off x="7173798" y="3358753"/>
            <a:ext cx="652019" cy="7694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D5D46DAC-F56F-4748-983E-F0F04B7ADB24}"/>
              </a:ext>
            </a:extLst>
          </p:cNvPr>
          <p:cNvCxnSpPr>
            <a:cxnSpLocks/>
          </p:cNvCxnSpPr>
          <p:nvPr/>
        </p:nvCxnSpPr>
        <p:spPr>
          <a:xfrm flipH="1" flipV="1">
            <a:off x="4145442" y="2892689"/>
            <a:ext cx="699153" cy="710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BC3A36D1-EBF8-4761-9257-2B5EBCB4EE0E}"/>
              </a:ext>
            </a:extLst>
          </p:cNvPr>
          <p:cNvCxnSpPr>
            <a:cxnSpLocks/>
          </p:cNvCxnSpPr>
          <p:nvPr/>
        </p:nvCxnSpPr>
        <p:spPr>
          <a:xfrm flipH="1">
            <a:off x="4161931" y="3511222"/>
            <a:ext cx="527115" cy="73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EB3171E3-7BA5-498C-A1BD-24B0FC6C2076}"/>
              </a:ext>
            </a:extLst>
          </p:cNvPr>
          <p:cNvSpPr/>
          <p:nvPr/>
        </p:nvSpPr>
        <p:spPr>
          <a:xfrm>
            <a:off x="4689046" y="2830783"/>
            <a:ext cx="2578238" cy="10325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57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3D1130-DED2-44D1-8C85-6271D7EEC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ошибки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24D10E-AFC2-411E-B453-7B1B46C54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71C8896-82D2-4C5D-BCCB-6CA60AD98499}"/>
              </a:ext>
            </a:extLst>
          </p:cNvPr>
          <p:cNvSpPr/>
          <p:nvPr/>
        </p:nvSpPr>
        <p:spPr>
          <a:xfrm>
            <a:off x="2130821" y="1825625"/>
            <a:ext cx="7711126" cy="41100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предлагаем ребенку слишком сложную игру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заведомо считаем, что мы ребенку интересны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 игрушки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много говорим, думая, что ребенок нас понимает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подменяем игру упражнениями и заданиями</a:t>
            </a:r>
          </a:p>
        </p:txBody>
      </p:sp>
    </p:spTree>
    <p:extLst>
      <p:ext uri="{BB962C8B-B14F-4D97-AF65-F5344CB8AC3E}">
        <p14:creationId xmlns:p14="http://schemas.microsoft.com/office/powerpoint/2010/main" val="1349305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D159A1-1D10-4DFF-8303-60B0F408B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508" y="-390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начать играть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7627052-6B8E-4F4B-A4BD-E17A8AEA32EC}"/>
              </a:ext>
            </a:extLst>
          </p:cNvPr>
          <p:cNvSpPr/>
          <p:nvPr/>
        </p:nvSpPr>
        <p:spPr>
          <a:xfrm>
            <a:off x="1977756" y="1060506"/>
            <a:ext cx="7983536" cy="8672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какие ощущения нравятся ребенку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999FDD9-60F3-4EDB-844D-B42201D20662}"/>
              </a:ext>
            </a:extLst>
          </p:cNvPr>
          <p:cNvSpPr/>
          <p:nvPr/>
        </p:nvSpPr>
        <p:spPr>
          <a:xfrm>
            <a:off x="1977756" y="2486534"/>
            <a:ext cx="7983536" cy="77299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Наблюдать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F366C20-1D27-402F-9189-381CD9C6B091}"/>
              </a:ext>
            </a:extLst>
          </p:cNvPr>
          <p:cNvSpPr/>
          <p:nvPr/>
        </p:nvSpPr>
        <p:spPr>
          <a:xfrm>
            <a:off x="2089910" y="3612612"/>
            <a:ext cx="7871382" cy="7729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удовольствия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107D36E-78F8-4994-9FE3-77B0DA9D3B2A}"/>
              </a:ext>
            </a:extLst>
          </p:cNvPr>
          <p:cNvSpPr/>
          <p:nvPr/>
        </p:nvSpPr>
        <p:spPr>
          <a:xfrm>
            <a:off x="2089910" y="4640394"/>
            <a:ext cx="7933321" cy="15365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B4D6B844-4A34-423E-A31F-2F6059ADA283}"/>
              </a:ext>
            </a:extLst>
          </p:cNvPr>
          <p:cNvSpPr/>
          <p:nvPr/>
        </p:nvSpPr>
        <p:spPr>
          <a:xfrm rot="5400000">
            <a:off x="5746220" y="1993540"/>
            <a:ext cx="558762" cy="4272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9864" y="4771825"/>
            <a:ext cx="52186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Ощущения.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взрослого. Общение.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Разыгрывание истории, исполнение роли.</a:t>
            </a:r>
          </a:p>
          <a:p>
            <a:pPr marL="342900" indent="-342900" algn="just">
              <a:buAutoNum type="arabicPeriod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</a:t>
            </a:r>
          </a:p>
        </p:txBody>
      </p:sp>
    </p:spTree>
    <p:extLst>
      <p:ext uri="{BB962C8B-B14F-4D97-AF65-F5344CB8AC3E}">
        <p14:creationId xmlns:p14="http://schemas.microsoft.com/office/powerpoint/2010/main" val="3904666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5A33326-CED5-4825-8EBD-A231DD8BAE71}"/>
              </a:ext>
            </a:extLst>
          </p:cNvPr>
          <p:cNvSpPr/>
          <p:nvPr/>
        </p:nvSpPr>
        <p:spPr>
          <a:xfrm>
            <a:off x="4217077" y="137377"/>
            <a:ext cx="3412503" cy="7682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ощущений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2CA1C1B-BEB7-4A00-8172-93F22D553CE0}"/>
              </a:ext>
            </a:extLst>
          </p:cNvPr>
          <p:cNvSpPr/>
          <p:nvPr/>
        </p:nvSpPr>
        <p:spPr>
          <a:xfrm>
            <a:off x="541047" y="4866296"/>
            <a:ext cx="5025481" cy="163052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Визуальные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перебирает пальцами перед глазами, рассматривает предметы, нравятся блестящие и яркие предметы, мигалки и т.д.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8F78830-4F63-45A6-89E0-C0E1298B4088}"/>
              </a:ext>
            </a:extLst>
          </p:cNvPr>
          <p:cNvSpPr/>
          <p:nvPr/>
        </p:nvSpPr>
        <p:spPr>
          <a:xfrm>
            <a:off x="6709442" y="4846987"/>
            <a:ext cx="5049592" cy="16378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Аудиальные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вокализирует, извлекает из окружающих предметов звук (стучит, бросает, слушает музыку и т.д.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ADE0FC7-0D7F-4DB5-8696-7ACB15894FAC}"/>
              </a:ext>
            </a:extLst>
          </p:cNvPr>
          <p:cNvSpPr/>
          <p:nvPr/>
        </p:nvSpPr>
        <p:spPr>
          <a:xfrm>
            <a:off x="3494445" y="3009610"/>
            <a:ext cx="5025481" cy="163052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Тактильные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трогает, водит пальцем по поверхностям, перебираем мелкие предметы; любит, когда его гладят, интересуют разные необычные текстуры, носят в руках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A0BE430-E784-4933-9EE7-737AE23D8315}"/>
              </a:ext>
            </a:extLst>
          </p:cNvPr>
          <p:cNvSpPr/>
          <p:nvPr/>
        </p:nvSpPr>
        <p:spPr>
          <a:xfrm>
            <a:off x="6692240" y="1082460"/>
            <a:ext cx="5066794" cy="162557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Проприоцептивные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ощущения растяжения или давления, бегает, виснет на предметах, давит себе на части тела, забирается в узкие места, вокализирует и др.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18CD755-F176-432C-8D50-91F49A968764}"/>
              </a:ext>
            </a:extLst>
          </p:cNvPr>
          <p:cNvSpPr/>
          <p:nvPr/>
        </p:nvSpPr>
        <p:spPr>
          <a:xfrm>
            <a:off x="541047" y="1070224"/>
            <a:ext cx="5025481" cy="16378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Вестибулярные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кружится, качается,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забирается на высоту, прыгает и др.</a:t>
            </a:r>
          </a:p>
        </p:txBody>
      </p:sp>
    </p:spTree>
    <p:extLst>
      <p:ext uri="{BB962C8B-B14F-4D97-AF65-F5344CB8AC3E}">
        <p14:creationId xmlns:p14="http://schemas.microsoft.com/office/powerpoint/2010/main" val="2821050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B1A36B8-875F-49AC-9612-445304E8F135}"/>
              </a:ext>
            </a:extLst>
          </p:cNvPr>
          <p:cNvSpPr/>
          <p:nvPr/>
        </p:nvSpPr>
        <p:spPr>
          <a:xfrm>
            <a:off x="973014" y="4325815"/>
            <a:ext cx="3798277" cy="1137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Кульминация  игры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1CA8183-6A1E-420A-9C23-F1F4718F8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0" y="4325815"/>
            <a:ext cx="4050323" cy="1137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Ощущения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сенсорной модальности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B9D174B-0A27-43A4-B5A9-98BE795CD510}"/>
              </a:ext>
            </a:extLst>
          </p:cNvPr>
          <p:cNvSpPr/>
          <p:nvPr/>
        </p:nvSpPr>
        <p:spPr>
          <a:xfrm>
            <a:off x="2872152" y="1364777"/>
            <a:ext cx="5427784" cy="17467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 ощущения ребенка</a:t>
            </a:r>
            <a:endParaRPr lang="ru-RU" sz="2400" b="1" dirty="0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3F48634-2790-4424-8051-6DC492E84044}"/>
              </a:ext>
            </a:extLst>
          </p:cNvPr>
          <p:cNvCxnSpPr>
            <a:cxnSpLocks/>
          </p:cNvCxnSpPr>
          <p:nvPr/>
        </p:nvCxnSpPr>
        <p:spPr>
          <a:xfrm>
            <a:off x="6043245" y="3072935"/>
            <a:ext cx="1354017" cy="12528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54D0BC38-6BBF-474A-832F-12BF18435A67}"/>
              </a:ext>
            </a:extLst>
          </p:cNvPr>
          <p:cNvCxnSpPr>
            <a:stCxn id="6" idx="2"/>
          </p:cNvCxnSpPr>
          <p:nvPr/>
        </p:nvCxnSpPr>
        <p:spPr>
          <a:xfrm flipH="1">
            <a:off x="4489938" y="3111516"/>
            <a:ext cx="1096106" cy="12142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93F61032-B1D5-41DD-BD95-0F1651B029E9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4771291" y="4894384"/>
            <a:ext cx="254390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1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C2088-E7BA-4B75-B14C-F6553A747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785" y="-1096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сенсорная игра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4669F3B-C28A-4C78-88FD-EE4A4234481F}"/>
              </a:ext>
            </a:extLst>
          </p:cNvPr>
          <p:cNvSpPr/>
          <p:nvPr/>
        </p:nvSpPr>
        <p:spPr>
          <a:xfrm>
            <a:off x="1781907" y="1190320"/>
            <a:ext cx="9155723" cy="49236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Короткая (от 5 до 20 секунд)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Простая: ребенку достаточно быть в контакте, делать ничего не нужно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последовательных и логически выстроенных физических действий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пространственное зонирование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игрушек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инструкций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кульминация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внутреннее вознаграждение</a:t>
            </a: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«Полетаем»</a:t>
            </a:r>
          </a:p>
        </p:txBody>
      </p:sp>
    </p:spTree>
    <p:extLst>
      <p:ext uri="{BB962C8B-B14F-4D97-AF65-F5344CB8AC3E}">
        <p14:creationId xmlns:p14="http://schemas.microsoft.com/office/powerpoint/2010/main" val="3231049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D97FC-B688-40E8-88CF-0AB52A372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82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Подсказки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5693AAD-8363-48F6-AF80-D85D66793CE5}"/>
              </a:ext>
            </a:extLst>
          </p:cNvPr>
          <p:cNvSpPr/>
          <p:nvPr/>
        </p:nvSpPr>
        <p:spPr>
          <a:xfrm>
            <a:off x="1831730" y="1277450"/>
            <a:ext cx="8789378" cy="40067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Находиться на уровне глаз ребенка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Двигаться размеренно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брать руки ребенка, ждать его движения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 руки в приглашающем жесте                          (ладони вверх, находятся между  ребенком и взрослым)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Смотреть ребенку в глаза</a:t>
            </a:r>
          </a:p>
        </p:txBody>
      </p:sp>
    </p:spTree>
    <p:extLst>
      <p:ext uri="{BB962C8B-B14F-4D97-AF65-F5344CB8AC3E}">
        <p14:creationId xmlns:p14="http://schemas.microsoft.com/office/powerpoint/2010/main" val="1162001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BA157-B2BC-411E-A6F5-589AD9CFA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62" y="-4350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помогает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64FB032-CFE0-4C4D-8F30-23C70853A246}"/>
              </a:ext>
            </a:extLst>
          </p:cNvPr>
          <p:cNvSpPr/>
          <p:nvPr/>
        </p:nvSpPr>
        <p:spPr>
          <a:xfrm>
            <a:off x="1494693" y="2705891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Насыщение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сенсорного голода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FCFCF5C-90E3-41A7-A4CC-0F9F67C1AAC0}"/>
              </a:ext>
            </a:extLst>
          </p:cNvPr>
          <p:cNvSpPr/>
          <p:nvPr/>
        </p:nvSpPr>
        <p:spPr>
          <a:xfrm>
            <a:off x="123092" y="4344315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Антискука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1650252B-5C00-4806-8A69-A9F7A0517981}"/>
              </a:ext>
            </a:extLst>
          </p:cNvPr>
          <p:cNvSpPr/>
          <p:nvPr/>
        </p:nvSpPr>
        <p:spPr>
          <a:xfrm>
            <a:off x="4167554" y="4357410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соглашаться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отказываться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4EA9F07-873B-4AB8-BDA9-A33D63C97E04}"/>
              </a:ext>
            </a:extLst>
          </p:cNvPr>
          <p:cNvSpPr/>
          <p:nvPr/>
        </p:nvSpPr>
        <p:spPr>
          <a:xfrm>
            <a:off x="8212015" y="4353564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 играть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E9F99C8-9FD5-4005-9E64-CF6309C1C96F}"/>
              </a:ext>
            </a:extLst>
          </p:cNvPr>
          <p:cNvSpPr/>
          <p:nvPr/>
        </p:nvSpPr>
        <p:spPr>
          <a:xfrm>
            <a:off x="4167554" y="1095985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Снизить проявления  нежелательного поведения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1E407FD-1882-4F07-ABB7-5A883C504732}"/>
              </a:ext>
            </a:extLst>
          </p:cNvPr>
          <p:cNvSpPr/>
          <p:nvPr/>
        </p:nvSpPr>
        <p:spPr>
          <a:xfrm>
            <a:off x="6881445" y="2722852"/>
            <a:ext cx="3868615" cy="12250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тебя понимают</a:t>
            </a:r>
          </a:p>
        </p:txBody>
      </p:sp>
    </p:spTree>
    <p:extLst>
      <p:ext uri="{BB962C8B-B14F-4D97-AF65-F5344CB8AC3E}">
        <p14:creationId xmlns:p14="http://schemas.microsoft.com/office/powerpoint/2010/main" val="1264678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2953D-218B-41AB-B99D-6F4EC6D0F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69" y="-1360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игрового взаимодействия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A672CD0-946E-4513-A7FA-7DB319FAAEBE}"/>
              </a:ext>
            </a:extLst>
          </p:cNvPr>
          <p:cNvSpPr/>
          <p:nvPr/>
        </p:nvSpPr>
        <p:spPr>
          <a:xfrm>
            <a:off x="1055078" y="1046285"/>
            <a:ext cx="9486899" cy="5587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контакта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мотивации и формирование «старта»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простых правил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организующих элементов и структуры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Усложнение взаимодействия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инициативы ребенка, введение элемента конкуренции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ролями, удержание роли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от сенсорной игры к предметной (формирование предметной игры)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простых сюжетов и их усложнение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ролевой игре без предметов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игры с правилами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235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22EEA-03B4-4A9A-A3B7-34F197D8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86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игры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3B19359-CB4D-4001-8500-DED9BD61769B}"/>
              </a:ext>
            </a:extLst>
          </p:cNvPr>
          <p:cNvSpPr/>
          <p:nvPr/>
        </p:nvSpPr>
        <p:spPr>
          <a:xfrm>
            <a:off x="3420207" y="1742893"/>
            <a:ext cx="5591908" cy="37083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Полетели</a:t>
            </a:r>
          </a:p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Пчела</a:t>
            </a:r>
          </a:p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Черепаха</a:t>
            </a:r>
          </a:p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905829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A0B11-5D9E-4E72-822C-C871EF9C6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69" y="-100867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ВЫ УЗНАЕТЕ…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E0E3CB-DDD2-415A-8D91-972BCFA87294}"/>
              </a:ext>
            </a:extLst>
          </p:cNvPr>
          <p:cNvSpPr txBox="1"/>
          <p:nvPr/>
        </p:nvSpPr>
        <p:spPr>
          <a:xfrm>
            <a:off x="364866" y="1224696"/>
            <a:ext cx="11304006" cy="5185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развивать ребенка через игру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контакт и начнете играть с ребенком с удовольствием,                   и это будет взаимно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Научитесь подбирать игры для своего ребенка  с учетом его сенсорных предпочтений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Узнаете поэтапный план развития игровой деятельности от простых сенсорных игр до предметной игры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Увидите позитивные изменения в состоянии и поведении ребенка</a:t>
            </a:r>
          </a:p>
        </p:txBody>
      </p:sp>
    </p:spTree>
    <p:extLst>
      <p:ext uri="{BB962C8B-B14F-4D97-AF65-F5344CB8AC3E}">
        <p14:creationId xmlns:p14="http://schemas.microsoft.com/office/powerpoint/2010/main" val="330393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ED564-C72C-48CE-A87A-69738B3C6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69" y="154110"/>
            <a:ext cx="10515600" cy="56686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ребенок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BFC0895-B355-4F10-9D8D-E143D7570432}"/>
              </a:ext>
            </a:extLst>
          </p:cNvPr>
          <p:cNvSpPr/>
          <p:nvPr/>
        </p:nvSpPr>
        <p:spPr>
          <a:xfrm>
            <a:off x="6548805" y="939485"/>
            <a:ext cx="5117124" cy="13255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более включенным, внимательным, сосредоточенным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68D3A44-B9F1-4DA1-B245-EA57317BA15F}"/>
              </a:ext>
            </a:extLst>
          </p:cNvPr>
          <p:cNvSpPr/>
          <p:nvPr/>
        </p:nvSpPr>
        <p:spPr>
          <a:xfrm>
            <a:off x="597876" y="939486"/>
            <a:ext cx="5117124" cy="13255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 удовольствием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оставаться с Вами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продолжительном контакте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6EE0FCC-C8C4-4F50-9565-FD173D66F326}"/>
              </a:ext>
            </a:extLst>
          </p:cNvPr>
          <p:cNvSpPr/>
          <p:nvPr/>
        </p:nvSpPr>
        <p:spPr>
          <a:xfrm>
            <a:off x="597876" y="2822601"/>
            <a:ext cx="5117124" cy="17584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откликаться на предложение совместной деятельности,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начнет сам инициировать совместные игры с Вами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60C3295-2A65-4730-A37D-C71869957751}"/>
              </a:ext>
            </a:extLst>
          </p:cNvPr>
          <p:cNvSpPr/>
          <p:nvPr/>
        </p:nvSpPr>
        <p:spPr>
          <a:xfrm>
            <a:off x="6548805" y="2822600"/>
            <a:ext cx="5117124" cy="17584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Начнет проявлять интерес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взаимодействовать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членами семьи,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взрослыми и детьми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FA02593-98FF-4196-8914-E068E59E9594}"/>
              </a:ext>
            </a:extLst>
          </p:cNvPr>
          <p:cNvSpPr/>
          <p:nvPr/>
        </p:nvSpPr>
        <p:spPr>
          <a:xfrm>
            <a:off x="2787161" y="4853624"/>
            <a:ext cx="7200900" cy="17584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Научится сообщать о своих желаниях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отказываться от того, что ему не нравится,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меньше проявлять нежелательное поведение</a:t>
            </a:r>
          </a:p>
        </p:txBody>
      </p:sp>
    </p:spTree>
    <p:extLst>
      <p:ext uri="{BB962C8B-B14F-4D97-AF65-F5344CB8AC3E}">
        <p14:creationId xmlns:p14="http://schemas.microsoft.com/office/powerpoint/2010/main" val="200012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A84481F0-7256-4754-A7A5-E362CBFE2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6917875">
            <a:off x="3274657" y="3361217"/>
            <a:ext cx="1036410" cy="713294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B6BA80D-D058-4F29-B650-94339588B987}"/>
              </a:ext>
            </a:extLst>
          </p:cNvPr>
          <p:cNvSpPr/>
          <p:nvPr/>
        </p:nvSpPr>
        <p:spPr>
          <a:xfrm>
            <a:off x="4213781" y="2516957"/>
            <a:ext cx="3101418" cy="9120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7706928-9899-4FB9-A17C-547CD3F6ECAE}"/>
              </a:ext>
            </a:extLst>
          </p:cNvPr>
          <p:cNvSpPr/>
          <p:nvPr/>
        </p:nvSpPr>
        <p:spPr>
          <a:xfrm>
            <a:off x="1253765" y="4072379"/>
            <a:ext cx="4402317" cy="9120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нет инициативы</a:t>
            </a:r>
            <a:endParaRPr lang="ru-RU" sz="24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051C775-5070-4F66-887C-4B3C1E09B907}"/>
              </a:ext>
            </a:extLst>
          </p:cNvPr>
          <p:cNvSpPr/>
          <p:nvPr/>
        </p:nvSpPr>
        <p:spPr>
          <a:xfrm>
            <a:off x="6303782" y="4001294"/>
            <a:ext cx="4402317" cy="9120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всему учить пошагово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572C8B8D-3E33-481B-BC7F-730990FF01FF}"/>
              </a:ext>
            </a:extLst>
          </p:cNvPr>
          <p:cNvSpPr/>
          <p:nvPr/>
        </p:nvSpPr>
        <p:spPr>
          <a:xfrm rot="1882689">
            <a:off x="7232063" y="3530996"/>
            <a:ext cx="1146928" cy="2441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DBC5289-E130-40D9-AA5C-4B655B75A6E8}"/>
              </a:ext>
            </a:extLst>
          </p:cNvPr>
          <p:cNvSpPr/>
          <p:nvPr/>
        </p:nvSpPr>
        <p:spPr>
          <a:xfrm>
            <a:off x="628846" y="254524"/>
            <a:ext cx="11349872" cy="20132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взаимодействие – </a:t>
            </a:r>
          </a:p>
          <a:p>
            <a:pPr algn="ctr"/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 определенный тип поведения ребенка в игре, раскрывающий:</a:t>
            </a:r>
          </a:p>
          <a:p>
            <a:pPr marL="342900" indent="-342900" algn="just">
              <a:buFontTx/>
              <a:buChar char="-"/>
            </a:pP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социальные роли и способы воздействия на партнера по деятельности;</a:t>
            </a:r>
          </a:p>
          <a:p>
            <a:pPr marL="342900" indent="-342900" algn="just">
              <a:buFontTx/>
              <a:buChar char="-"/>
            </a:pPr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отношение ребенка к сверстникам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8647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C0FC3-351D-4A69-A180-796F180A1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C0B128-342A-4D90-B087-CFB5550D04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6" t="9777" r="2413" b="63889"/>
          <a:stretch/>
        </p:blipFill>
        <p:spPr>
          <a:xfrm>
            <a:off x="452486" y="365126"/>
            <a:ext cx="5542961" cy="585250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4CF40D-6AF5-4201-BC06-F7E5FC8E39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8" t="9944" r="1076" b="66857"/>
          <a:stretch/>
        </p:blipFill>
        <p:spPr>
          <a:xfrm>
            <a:off x="6196555" y="1502151"/>
            <a:ext cx="5594899" cy="463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2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723F2-8503-4912-B88E-CD575CB3C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085" y="9256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 РАЗВИТИЯ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0C10472-ABC5-4FEB-ACAB-2AAB143BC936}"/>
              </a:ext>
            </a:extLst>
          </p:cNvPr>
          <p:cNvSpPr/>
          <p:nvPr/>
        </p:nvSpPr>
        <p:spPr>
          <a:xfrm>
            <a:off x="3250223" y="4856406"/>
            <a:ext cx="5471745" cy="11142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И КОММУНИКАЦИЯ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391EAE9-DB81-42E1-B688-55EE3FBFE576}"/>
              </a:ext>
            </a:extLst>
          </p:cNvPr>
          <p:cNvSpPr/>
          <p:nvPr/>
        </p:nvSpPr>
        <p:spPr>
          <a:xfrm>
            <a:off x="3250224" y="3301022"/>
            <a:ext cx="5471744" cy="11142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СФЕРА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A9FE912-76B0-4895-9385-2A6F76487DEE}"/>
              </a:ext>
            </a:extLst>
          </p:cNvPr>
          <p:cNvSpPr/>
          <p:nvPr/>
        </p:nvSpPr>
        <p:spPr>
          <a:xfrm>
            <a:off x="3250224" y="1745639"/>
            <a:ext cx="5471744" cy="11142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299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8F4223-598D-445E-8BDD-B2AC5800B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с ОВЗ нужно пройти те же этапы в развитии </a:t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сформировать те же навыки, что и у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нормотипичного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ребенка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EF622A-FF89-4000-A0B7-0B56111F25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5" t="21008" r="-2680" b="65229"/>
          <a:stretch/>
        </p:blipFill>
        <p:spPr>
          <a:xfrm>
            <a:off x="1476002" y="2507530"/>
            <a:ext cx="8733227" cy="362609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7305C8-73B2-4CA4-A439-36F2072991AE}"/>
              </a:ext>
            </a:extLst>
          </p:cNvPr>
          <p:cNvSpPr txBox="1"/>
          <p:nvPr/>
        </p:nvSpPr>
        <p:spPr>
          <a:xfrm>
            <a:off x="5222450" y="4015819"/>
            <a:ext cx="227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Помощь/обучение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64E0CF94-F226-4970-A2F0-FD542C921502}"/>
              </a:ext>
            </a:extLst>
          </p:cNvPr>
          <p:cNvCxnSpPr>
            <a:cxnSpLocks/>
          </p:cNvCxnSpPr>
          <p:nvPr/>
        </p:nvCxnSpPr>
        <p:spPr>
          <a:xfrm>
            <a:off x="7098384" y="4385151"/>
            <a:ext cx="593888" cy="611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149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2E71D-F75F-43C6-B0E7-32FF64215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развития психики одинаковы для всех</a:t>
            </a:r>
            <a:br>
              <a:rPr lang="ru-RU" sz="3200" dirty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E414F7-20ED-45FF-B73A-F0976CD70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9846" y="2391507"/>
            <a:ext cx="4443954" cy="3447513"/>
          </a:xfrm>
        </p:spPr>
        <p:txBody>
          <a:bodyPr/>
          <a:lstStyle/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F360BF-5E12-4729-A098-ED6091357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051" y="1498998"/>
            <a:ext cx="1979629" cy="19445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381D0B-191D-4147-95E1-98A5AA3BB1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1" t="25921" r="-26" b="62308"/>
          <a:stretch/>
        </p:blipFill>
        <p:spPr>
          <a:xfrm>
            <a:off x="7428321" y="3984577"/>
            <a:ext cx="3192787" cy="26441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16A93A-AF58-47E2-9DFF-1C978710B94A}"/>
              </a:ext>
            </a:extLst>
          </p:cNvPr>
          <p:cNvSpPr txBox="1"/>
          <p:nvPr/>
        </p:nvSpPr>
        <p:spPr>
          <a:xfrm>
            <a:off x="6909847" y="3362672"/>
            <a:ext cx="4443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группы – нет развития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60749B-0517-4F3C-896C-DDE1D88458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5" b="95750" l="10000" r="90000">
                        <a14:foregroundMark x1="19674" y1="11000" x2="35217" y2="9875"/>
                        <a14:foregroundMark x1="35217" y1="9875" x2="40652" y2="15875"/>
                        <a14:foregroundMark x1="59239" y1="10625" x2="73478" y2="1375"/>
                        <a14:foregroundMark x1="73478" y1="1375" x2="77500" y2="15500"/>
                        <a14:foregroundMark x1="60435" y1="88875" x2="74565" y2="95750"/>
                        <a14:foregroundMark x1="74565" y1="95750" x2="85870" y2="86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8149" y="1579844"/>
            <a:ext cx="2050252" cy="17828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3362672"/>
            <a:ext cx="4282126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за счет 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другого человека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включенности в группу</a:t>
            </a:r>
          </a:p>
        </p:txBody>
      </p:sp>
    </p:spTree>
    <p:extLst>
      <p:ext uri="{BB962C8B-B14F-4D97-AF65-F5344CB8AC3E}">
        <p14:creationId xmlns:p14="http://schemas.microsoft.com/office/powerpoint/2010/main" val="2194042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D9AF616-4725-42DA-B071-8B7889B988CD}"/>
              </a:ext>
            </a:extLst>
          </p:cNvPr>
          <p:cNvSpPr/>
          <p:nvPr/>
        </p:nvSpPr>
        <p:spPr>
          <a:xfrm>
            <a:off x="1934063" y="1305713"/>
            <a:ext cx="9065114" cy="16920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социального взаимодействия и коммуникации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Стереотипное поведение и деятельность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не социален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(он не понятен окружающим = его не принимают)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81DDCF54-5352-435C-8F15-4328BDA2BE5C}"/>
              </a:ext>
            </a:extLst>
          </p:cNvPr>
          <p:cNvSpPr/>
          <p:nvPr/>
        </p:nvSpPr>
        <p:spPr>
          <a:xfrm rot="5400000">
            <a:off x="5308035" y="3136742"/>
            <a:ext cx="742200" cy="499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EE92183-2F5C-4E27-842F-A962A23E421C}"/>
              </a:ext>
            </a:extLst>
          </p:cNvPr>
          <p:cNvSpPr/>
          <p:nvPr/>
        </p:nvSpPr>
        <p:spPr>
          <a:xfrm>
            <a:off x="3461203" y="3775379"/>
            <a:ext cx="4659987" cy="742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проблемы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34647DA-1584-485E-83F7-E649DB40F3D4}"/>
              </a:ext>
            </a:extLst>
          </p:cNvPr>
          <p:cNvSpPr/>
          <p:nvPr/>
        </p:nvSpPr>
        <p:spPr>
          <a:xfrm>
            <a:off x="292231" y="4818193"/>
            <a:ext cx="2658358" cy="13100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56D19BB-87A1-44B0-AE38-B7C321DDFF66}"/>
              </a:ext>
            </a:extLst>
          </p:cNvPr>
          <p:cNvSpPr/>
          <p:nvPr/>
        </p:nvSpPr>
        <p:spPr>
          <a:xfrm>
            <a:off x="3748722" y="4818192"/>
            <a:ext cx="4084950" cy="13100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коммуникация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1EEAC73-CAF2-423C-81E3-579E82FFCE5D}"/>
              </a:ext>
            </a:extLst>
          </p:cNvPr>
          <p:cNvSpPr/>
          <p:nvPr/>
        </p:nvSpPr>
        <p:spPr>
          <a:xfrm>
            <a:off x="8631805" y="4818192"/>
            <a:ext cx="3355942" cy="13100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Когнитивные навыки (внимание, мышление, память, воображение)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877BBDEB-4C4A-4693-BC1D-495D5DD61029}"/>
              </a:ext>
            </a:extLst>
          </p:cNvPr>
          <p:cNvSpPr/>
          <p:nvPr/>
        </p:nvSpPr>
        <p:spPr>
          <a:xfrm>
            <a:off x="2960015" y="5144726"/>
            <a:ext cx="779281" cy="2545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9B7DADD-F38C-42E0-B699-1A344A951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098" y="5128719"/>
            <a:ext cx="798645" cy="286537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18CFC70-8EA0-4238-8201-134483200438}"/>
              </a:ext>
            </a:extLst>
          </p:cNvPr>
          <p:cNvSpPr/>
          <p:nvPr/>
        </p:nvSpPr>
        <p:spPr>
          <a:xfrm>
            <a:off x="2575089" y="133183"/>
            <a:ext cx="7041822" cy="86200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Диагностические критерии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968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2349F3-C2D7-4906-93F9-C08281F87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ребенка  = общение со взрослым и игра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93DF1E-21D2-4298-B5ED-0AF0E726D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B58C917-DD91-4A60-B92D-218F8697D2C2}"/>
              </a:ext>
            </a:extLst>
          </p:cNvPr>
          <p:cNvSpPr/>
          <p:nvPr/>
        </p:nvSpPr>
        <p:spPr>
          <a:xfrm>
            <a:off x="3197257" y="1498862"/>
            <a:ext cx="5646656" cy="12042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три проблемы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3C8199E-F340-4028-B8AB-CEA6F311486C}"/>
              </a:ext>
            </a:extLst>
          </p:cNvPr>
          <p:cNvSpPr/>
          <p:nvPr/>
        </p:nvSpPr>
        <p:spPr>
          <a:xfrm>
            <a:off x="828499" y="3365394"/>
            <a:ext cx="3786192" cy="10131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не понимает значимость игры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7789B1B-5AE5-4BA6-B0A9-6CFA0B4CD374}"/>
              </a:ext>
            </a:extLst>
          </p:cNvPr>
          <p:cNvSpPr/>
          <p:nvPr/>
        </p:nvSpPr>
        <p:spPr>
          <a:xfrm>
            <a:off x="3888223" y="4985766"/>
            <a:ext cx="3786192" cy="9933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не знает, 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начать играть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D41DA45-9EF3-4B0C-83F5-AE8B90642E67}"/>
              </a:ext>
            </a:extLst>
          </p:cNvPr>
          <p:cNvSpPr/>
          <p:nvPr/>
        </p:nvSpPr>
        <p:spPr>
          <a:xfrm>
            <a:off x="6841654" y="3384451"/>
            <a:ext cx="3786975" cy="9941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не умеет усложнять игру</a:t>
            </a:r>
          </a:p>
        </p:txBody>
      </p:sp>
    </p:spTree>
    <p:extLst>
      <p:ext uri="{BB962C8B-B14F-4D97-AF65-F5344CB8AC3E}">
        <p14:creationId xmlns:p14="http://schemas.microsoft.com/office/powerpoint/2010/main" val="190292798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35125</TotalTime>
  <Words>673</Words>
  <Application>Microsoft Office PowerPoint</Application>
  <PresentationFormat>Широкоэкранный</PresentationFormat>
  <Paragraphs>145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Tw Cen MT</vt:lpstr>
      <vt:lpstr>Wingdings</vt:lpstr>
      <vt:lpstr>Капля</vt:lpstr>
      <vt:lpstr>ИГРОВОЕ ВЗАИМОДЕЙСТВИЕ В СЕМЬЕ</vt:lpstr>
      <vt:lpstr>ЧТО ВЫ УЗНАЕТЕ…</vt:lpstr>
      <vt:lpstr>Презентация PowerPoint</vt:lpstr>
      <vt:lpstr>Презентация PowerPoint</vt:lpstr>
      <vt:lpstr>ФУНДАМЕНТ РАЗВИТИЯ</vt:lpstr>
      <vt:lpstr>Ребенку с ОВЗ нужно пройти те же этапы в развитии  и сформировать те же навыки, что и у нормотипичного ребенка</vt:lpstr>
      <vt:lpstr>Законы развития психики одинаковы для всех </vt:lpstr>
      <vt:lpstr>Презентация PowerPoint</vt:lpstr>
      <vt:lpstr>Развитие ребенка  = общение со взрослым и игра </vt:lpstr>
      <vt:lpstr>Презентация PowerPoint</vt:lpstr>
      <vt:lpstr>Наши ошибки</vt:lpstr>
      <vt:lpstr>С чего начать играть</vt:lpstr>
      <vt:lpstr>Презентация PowerPoint</vt:lpstr>
      <vt:lpstr>Презентация PowerPoint</vt:lpstr>
      <vt:lpstr>Простая сенсорная игра</vt:lpstr>
      <vt:lpstr>Подсказки</vt:lpstr>
      <vt:lpstr>Игра помогает</vt:lpstr>
      <vt:lpstr>Этапы игрового взаимодействия</vt:lpstr>
      <vt:lpstr>Базовые игры</vt:lpstr>
      <vt:lpstr>В результате ребенок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ИГРОВОЕ ВЗАИМОДЕЙСТВИЕ </dc:title>
  <dc:creator>Natalia</dc:creator>
  <cp:lastModifiedBy>Екатерина Петрова</cp:lastModifiedBy>
  <cp:revision>70</cp:revision>
  <dcterms:created xsi:type="dcterms:W3CDTF">2023-02-28T09:37:08Z</dcterms:created>
  <dcterms:modified xsi:type="dcterms:W3CDTF">2023-12-25T15:38:33Z</dcterms:modified>
</cp:coreProperties>
</file>