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7" r:id="rId3"/>
    <p:sldId id="257" r:id="rId4"/>
    <p:sldId id="285" r:id="rId5"/>
    <p:sldId id="272" r:id="rId6"/>
    <p:sldId id="278" r:id="rId7"/>
    <p:sldId id="263" r:id="rId8"/>
    <p:sldId id="279" r:id="rId9"/>
    <p:sldId id="281" r:id="rId10"/>
    <p:sldId id="288" r:id="rId11"/>
    <p:sldId id="282" r:id="rId12"/>
    <p:sldId id="286" r:id="rId13"/>
    <p:sldId id="259" r:id="rId14"/>
    <p:sldId id="260" r:id="rId15"/>
    <p:sldId id="284" r:id="rId16"/>
    <p:sldId id="261" r:id="rId17"/>
    <p:sldId id="262" r:id="rId18"/>
    <p:sldId id="264" r:id="rId19"/>
    <p:sldId id="265" r:id="rId20"/>
    <p:sldId id="266" r:id="rId21"/>
    <p:sldId id="267" r:id="rId22"/>
    <p:sldId id="268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>
      <p:cViewPr varScale="1">
        <p:scale>
          <a:sx n="86" d="100"/>
          <a:sy n="86" d="100"/>
        </p:scale>
        <p:origin x="46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AD8D-F09C-4B5B-8DCA-710CBE00D94E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45CA7-8ED8-4283-B57C-90D26A45A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759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AD8D-F09C-4B5B-8DCA-710CBE00D94E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45CA7-8ED8-4283-B57C-90D26A45A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180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AD8D-F09C-4B5B-8DCA-710CBE00D94E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45CA7-8ED8-4283-B57C-90D26A45A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7230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AD8D-F09C-4B5B-8DCA-710CBE00D94E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45CA7-8ED8-4283-B57C-90D26A45AB3C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467512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AD8D-F09C-4B5B-8DCA-710CBE00D94E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45CA7-8ED8-4283-B57C-90D26A45A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3305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AD8D-F09C-4B5B-8DCA-710CBE00D94E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45CA7-8ED8-4283-B57C-90D26A45A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6636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AD8D-F09C-4B5B-8DCA-710CBE00D94E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45CA7-8ED8-4283-B57C-90D26A45A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808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AD8D-F09C-4B5B-8DCA-710CBE00D94E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45CA7-8ED8-4283-B57C-90D26A45A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5931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AD8D-F09C-4B5B-8DCA-710CBE00D94E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45CA7-8ED8-4283-B57C-90D26A45A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3565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AD8D-F09C-4B5B-8DCA-710CBE00D94E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45CA7-8ED8-4283-B57C-90D26A45A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3477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AD8D-F09C-4B5B-8DCA-710CBE00D94E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45CA7-8ED8-4283-B57C-90D26A45A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798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AD8D-F09C-4B5B-8DCA-710CBE00D94E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45CA7-8ED8-4283-B57C-90D26A45A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765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AD8D-F09C-4B5B-8DCA-710CBE00D94E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45CA7-8ED8-4283-B57C-90D26A45A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079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AD8D-F09C-4B5B-8DCA-710CBE00D94E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45CA7-8ED8-4283-B57C-90D26A45A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140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AD8D-F09C-4B5B-8DCA-710CBE00D94E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45CA7-8ED8-4283-B57C-90D26A45A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041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AD8D-F09C-4B5B-8DCA-710CBE00D94E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45CA7-8ED8-4283-B57C-90D26A45A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858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AD8D-F09C-4B5B-8DCA-710CBE00D94E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45CA7-8ED8-4283-B57C-90D26A45A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742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AD8D-F09C-4B5B-8DCA-710CBE00D94E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45CA7-8ED8-4283-B57C-90D26A45A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887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AD8D-F09C-4B5B-8DCA-710CBE00D94E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45CA7-8ED8-4283-B57C-90D26A45A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636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AD8D-F09C-4B5B-8DCA-710CBE00D94E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45CA7-8ED8-4283-B57C-90D26A45A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72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E72AD8D-F09C-4B5B-8DCA-710CBE00D94E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9445CA7-8ED8-4283-B57C-90D26A45A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688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0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406525"/>
            <a:ext cx="11061700" cy="23876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среды и деятельности ребенка. Развитие навыков самообслуживания</a:t>
            </a:r>
          </a:p>
        </p:txBody>
      </p:sp>
    </p:spTree>
    <p:extLst>
      <p:ext uri="{BB962C8B-B14F-4D97-AF65-F5344CB8AC3E}">
        <p14:creationId xmlns:p14="http://schemas.microsoft.com/office/powerpoint/2010/main" val="32094166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B7615C-EFB8-4436-991F-51EAC463A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Виды помощи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66972D-1F0A-4C63-8A3C-554B3B01F6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Физическая (полная, частичная, </a:t>
            </a:r>
            <a:r>
              <a:rPr lang="ru-RU" dirty="0" err="1"/>
              <a:t>поддержиающая</a:t>
            </a:r>
            <a:endParaRPr lang="ru-RU" dirty="0"/>
          </a:p>
          <a:p>
            <a:r>
              <a:rPr lang="ru-RU" dirty="0"/>
              <a:t>Жестовая</a:t>
            </a:r>
          </a:p>
          <a:p>
            <a:r>
              <a:rPr lang="ru-RU" dirty="0"/>
              <a:t>словесная</a:t>
            </a:r>
          </a:p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8560115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C3959B-C3C8-4533-9ACB-0952CDB5A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мышления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5FDC19-2CEF-496D-8D52-00E0885511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942" y="5384820"/>
            <a:ext cx="3402111" cy="1198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Словесно-логическое    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C8120DD-BC46-4991-8D08-A4780182D73B}"/>
              </a:ext>
            </a:extLst>
          </p:cNvPr>
          <p:cNvSpPr/>
          <p:nvPr/>
        </p:nvSpPr>
        <p:spPr>
          <a:xfrm>
            <a:off x="517236" y="1752311"/>
            <a:ext cx="4045527" cy="131387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CCBA93-F270-4D37-B9D9-628F0776345E}"/>
              </a:ext>
            </a:extLst>
          </p:cNvPr>
          <p:cNvSpPr txBox="1"/>
          <p:nvPr/>
        </p:nvSpPr>
        <p:spPr>
          <a:xfrm>
            <a:off x="819727" y="2158317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Наглядно-действенное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09295C76-E653-4871-AC49-9175AD3BDD88}"/>
              </a:ext>
            </a:extLst>
          </p:cNvPr>
          <p:cNvSpPr/>
          <p:nvPr/>
        </p:nvSpPr>
        <p:spPr>
          <a:xfrm>
            <a:off x="6096000" y="1856509"/>
            <a:ext cx="5063836" cy="13138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 предоставляется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наглядном виде –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визуальная поддержка</a:t>
            </a:r>
          </a:p>
        </p:txBody>
      </p:sp>
      <p:sp>
        <p:nvSpPr>
          <p:cNvPr id="14" name="Стрелка: вправо 13">
            <a:extLst>
              <a:ext uri="{FF2B5EF4-FFF2-40B4-BE49-F238E27FC236}">
                <a16:creationId xmlns:a16="http://schemas.microsoft.com/office/drawing/2014/main" id="{7E18D9E4-AE9C-4F83-B6EC-03B6342FAE57}"/>
              </a:ext>
            </a:extLst>
          </p:cNvPr>
          <p:cNvSpPr/>
          <p:nvPr/>
        </p:nvSpPr>
        <p:spPr>
          <a:xfrm>
            <a:off x="4664364" y="2419927"/>
            <a:ext cx="1265381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D2590074-14BB-44E8-9BA4-8A030C521474}"/>
              </a:ext>
            </a:extLst>
          </p:cNvPr>
          <p:cNvSpPr/>
          <p:nvPr/>
        </p:nvSpPr>
        <p:spPr>
          <a:xfrm>
            <a:off x="6096000" y="3638011"/>
            <a:ext cx="5091545" cy="197658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тревожность</a:t>
            </a:r>
            <a:r>
              <a:rPr lang="ru-RU" dirty="0">
                <a:solidFill>
                  <a:srgbClr val="002060"/>
                </a:solidFill>
              </a:rPr>
              <a:t>                         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самостоятельность; 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успешность</a:t>
            </a:r>
          </a:p>
        </p:txBody>
      </p:sp>
      <p:sp>
        <p:nvSpPr>
          <p:cNvPr id="16" name="Стрелка: вправо 15">
            <a:extLst>
              <a:ext uri="{FF2B5EF4-FFF2-40B4-BE49-F238E27FC236}">
                <a16:creationId xmlns:a16="http://schemas.microsoft.com/office/drawing/2014/main" id="{39412C43-879D-4192-897F-CCBB257F16F8}"/>
              </a:ext>
            </a:extLst>
          </p:cNvPr>
          <p:cNvSpPr/>
          <p:nvPr/>
        </p:nvSpPr>
        <p:spPr>
          <a:xfrm rot="5400000">
            <a:off x="7629237" y="4793051"/>
            <a:ext cx="877454" cy="3846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CC0BBCE-DB2E-4311-BE92-AAA7E37CA8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8627918" y="3842136"/>
            <a:ext cx="405246" cy="896190"/>
          </a:xfrm>
          <a:prstGeom prst="rect">
            <a:avLst/>
          </a:prstGeom>
        </p:spPr>
      </p:pic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E29CFA6E-0A9F-45E3-9AF7-0AA3FCFA8262}"/>
              </a:ext>
            </a:extLst>
          </p:cNvPr>
          <p:cNvSpPr/>
          <p:nvPr/>
        </p:nvSpPr>
        <p:spPr>
          <a:xfrm>
            <a:off x="517235" y="3312429"/>
            <a:ext cx="4045527" cy="131387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62182A4-D50E-4D06-A1AF-CF043AE1E367}"/>
              </a:ext>
            </a:extLst>
          </p:cNvPr>
          <p:cNvSpPr txBox="1"/>
          <p:nvPr/>
        </p:nvSpPr>
        <p:spPr>
          <a:xfrm>
            <a:off x="838200" y="3705306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Наглядно-образное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326A2F46-B9A5-4B5D-88B2-6994F7A6E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633" y="5019179"/>
            <a:ext cx="4147129" cy="132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9966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91DE115E-9BD2-4CF3-AB74-41844EEAFF79}"/>
              </a:ext>
            </a:extLst>
          </p:cNvPr>
          <p:cNvSpPr/>
          <p:nvPr/>
        </p:nvSpPr>
        <p:spPr>
          <a:xfrm>
            <a:off x="4138246" y="2461120"/>
            <a:ext cx="3915508" cy="70338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Качаться на качелях</a:t>
            </a:r>
          </a:p>
        </p:txBody>
      </p:sp>
      <p:pic>
        <p:nvPicPr>
          <p:cNvPr id="4" name="Picture 2" descr="https://ogorodniku.com/uploads/posts/2023-01/1674427230_ogorodniku-com-p-kacheli-ulichnie-foto-49.jpg">
            <a:extLst>
              <a:ext uri="{FF2B5EF4-FFF2-40B4-BE49-F238E27FC236}">
                <a16:creationId xmlns:a16="http://schemas.microsoft.com/office/drawing/2014/main" id="{C0CA335F-AE9C-46E8-9733-EFE02EF25D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0836" y="4322714"/>
            <a:ext cx="2752870" cy="206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i2.wp.com/cdn01.ru/files/users/images/26/ff/26ff2e3080fb45f532760050147009a8.jpg">
            <a:extLst>
              <a:ext uri="{FF2B5EF4-FFF2-40B4-BE49-F238E27FC236}">
                <a16:creationId xmlns:a16="http://schemas.microsoft.com/office/drawing/2014/main" id="{8D9ECFE7-994F-4603-89D3-10F720F2E5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215" y="4155804"/>
            <a:ext cx="2965937" cy="2393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A7EF89-063C-42EF-8083-F76D568CA265}"/>
              </a:ext>
            </a:extLst>
          </p:cNvPr>
          <p:cNvSpPr txBox="1"/>
          <p:nvPr/>
        </p:nvSpPr>
        <p:spPr>
          <a:xfrm>
            <a:off x="8505093" y="3861049"/>
            <a:ext cx="6096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написанные слова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Качаться на качелях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C50D81-2B15-4F53-AD32-0400293BE492}"/>
              </a:ext>
            </a:extLst>
          </p:cNvPr>
          <p:cNvSpPr txBox="1"/>
          <p:nvPr/>
        </p:nvSpPr>
        <p:spPr>
          <a:xfrm>
            <a:off x="1037493" y="3848718"/>
            <a:ext cx="2612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7D103B-F9CB-4228-9DD5-7AE8C2C79895}"/>
              </a:ext>
            </a:extLst>
          </p:cNvPr>
          <p:cNvSpPr txBox="1"/>
          <p:nvPr/>
        </p:nvSpPr>
        <p:spPr>
          <a:xfrm>
            <a:off x="5416061" y="3829429"/>
            <a:ext cx="2612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94353" y="0"/>
            <a:ext cx="1080329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Визуальная поддержка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средства, в которых изображения или другие визуальные элементы используются для создания определенной структуры, чтобы донести некоторую информацию человеку, имеющему трудности                         с пониманием и использованием устной речи.</a:t>
            </a:r>
          </a:p>
          <a:p>
            <a:pPr algn="just"/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10624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6964" y="193643"/>
            <a:ext cx="10515600" cy="615178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Визуальная поддержка помогает 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6575" y="1115129"/>
            <a:ext cx="4055075" cy="74964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Коммуникации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19648" y="2026501"/>
            <a:ext cx="4055075" cy="77435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Визуализации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слуховой информации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55622" y="3006796"/>
            <a:ext cx="4055075" cy="84025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Делает абстрактные понятия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более конкретными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4662" y="5869665"/>
            <a:ext cx="4072481" cy="7620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741" y="4926433"/>
            <a:ext cx="4072481" cy="76206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520" y="4028033"/>
            <a:ext cx="4072481" cy="76206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71650" y="4183561"/>
            <a:ext cx="37070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 самостоятельность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91066" y="5107599"/>
            <a:ext cx="328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Снижает тревогу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247983" y="6050267"/>
            <a:ext cx="3869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Снижает проблемное поведение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75" b="96750" l="6250" r="93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22" y="3562455"/>
            <a:ext cx="3068900" cy="306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4530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7131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визуальной поддержки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491" y="1393136"/>
            <a:ext cx="4371211" cy="4895512"/>
          </a:xfrm>
          <a:prstGeom prst="rect">
            <a:avLst/>
          </a:prstGeom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865C642A-8FB5-4489-9768-7A3493429763}"/>
              </a:ext>
            </a:extLst>
          </p:cNvPr>
          <p:cNvSpPr/>
          <p:nvPr/>
        </p:nvSpPr>
        <p:spPr>
          <a:xfrm>
            <a:off x="1207477" y="1690688"/>
            <a:ext cx="4092033" cy="421774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Расписания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Мотивационные системы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Коммуникация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Инструкции</a:t>
            </a:r>
          </a:p>
        </p:txBody>
      </p:sp>
    </p:spTree>
    <p:extLst>
      <p:ext uri="{BB962C8B-B14F-4D97-AF65-F5344CB8AC3E}">
        <p14:creationId xmlns:p14="http://schemas.microsoft.com/office/powerpoint/2010/main" val="14453182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6AEF70-25C1-45EE-81E5-195E3D1DA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534" y="1594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визуальной поддержки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95594B06-EA2F-4632-9431-A58E3C480782}"/>
              </a:ext>
            </a:extLst>
          </p:cNvPr>
          <p:cNvSpPr/>
          <p:nvPr/>
        </p:nvSpPr>
        <p:spPr>
          <a:xfrm>
            <a:off x="1134532" y="2712981"/>
            <a:ext cx="2336800" cy="72043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F06E6121-9759-4AF5-9EC8-DA63AB4D46A7}"/>
              </a:ext>
            </a:extLst>
          </p:cNvPr>
          <p:cNvSpPr/>
          <p:nvPr/>
        </p:nvSpPr>
        <p:spPr>
          <a:xfrm>
            <a:off x="1042169" y="3814042"/>
            <a:ext cx="2429163" cy="72043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A5EEC2-0345-4D61-A081-8F00B3A8E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8368" y="3767458"/>
            <a:ext cx="2444708" cy="73158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C96861E-B1FC-4F60-B05D-22E425F7AF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5687" y="5125226"/>
            <a:ext cx="2444708" cy="73158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0EC432B-04F2-4FDE-84E1-5621969272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9233" y="5195187"/>
            <a:ext cx="2444708" cy="7315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B504812-A180-496D-9713-466EAE965D8E}"/>
              </a:ext>
            </a:extLst>
          </p:cNvPr>
          <p:cNvSpPr txBox="1"/>
          <p:nvPr/>
        </p:nvSpPr>
        <p:spPr>
          <a:xfrm>
            <a:off x="1323878" y="2825808"/>
            <a:ext cx="1773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расписания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59D132-5BDE-4F60-9A2F-EF2B7F0EE11B}"/>
              </a:ext>
            </a:extLst>
          </p:cNvPr>
          <p:cNvSpPr txBox="1"/>
          <p:nvPr/>
        </p:nvSpPr>
        <p:spPr>
          <a:xfrm>
            <a:off x="1189950" y="3927851"/>
            <a:ext cx="1907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сначала-потом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87C5CE8-DBAA-40E4-8AD9-AA868C602816}"/>
              </a:ext>
            </a:extLst>
          </p:cNvPr>
          <p:cNvSpPr txBox="1"/>
          <p:nvPr/>
        </p:nvSpPr>
        <p:spPr>
          <a:xfrm>
            <a:off x="4058686" y="3960473"/>
            <a:ext cx="2110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линейные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EA8F19-5C58-490A-BC2A-F4C6C58D235C}"/>
              </a:ext>
            </a:extLst>
          </p:cNvPr>
          <p:cNvSpPr txBox="1"/>
          <p:nvPr/>
        </p:nvSpPr>
        <p:spPr>
          <a:xfrm>
            <a:off x="2890061" y="5332181"/>
            <a:ext cx="2778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распорядок дня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0F3F55-2BB5-4884-A71B-4D8681829EF8}"/>
              </a:ext>
            </a:extLst>
          </p:cNvPr>
          <p:cNvSpPr txBox="1"/>
          <p:nvPr/>
        </p:nvSpPr>
        <p:spPr>
          <a:xfrm>
            <a:off x="6132252" y="5272147"/>
            <a:ext cx="2012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</a:t>
            </a:r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6CC90F40-118C-4BE6-A989-B6834377D520}"/>
              </a:ext>
            </a:extLst>
          </p:cNvPr>
          <p:cNvCxnSpPr/>
          <p:nvPr/>
        </p:nvCxnSpPr>
        <p:spPr>
          <a:xfrm>
            <a:off x="2104351" y="2172855"/>
            <a:ext cx="0" cy="4802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BAD11E4B-2FDE-46B1-9720-D28AC02642C3}"/>
              </a:ext>
            </a:extLst>
          </p:cNvPr>
          <p:cNvCxnSpPr/>
          <p:nvPr/>
        </p:nvCxnSpPr>
        <p:spPr>
          <a:xfrm>
            <a:off x="1993515" y="3456709"/>
            <a:ext cx="0" cy="3107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5A5A78E8-3E8E-436E-BEFB-9704A3181623}"/>
              </a:ext>
            </a:extLst>
          </p:cNvPr>
          <p:cNvCxnSpPr/>
          <p:nvPr/>
        </p:nvCxnSpPr>
        <p:spPr>
          <a:xfrm>
            <a:off x="3097259" y="3493654"/>
            <a:ext cx="961427" cy="2368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862CEE46-B02D-4FB7-BA0C-4291B2718C2E}"/>
              </a:ext>
            </a:extLst>
          </p:cNvPr>
          <p:cNvCxnSpPr>
            <a:cxnSpLocks/>
          </p:cNvCxnSpPr>
          <p:nvPr/>
        </p:nvCxnSpPr>
        <p:spPr>
          <a:xfrm flipH="1">
            <a:off x="4570460" y="4530382"/>
            <a:ext cx="310262" cy="6261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>
            <a:extLst>
              <a:ext uri="{FF2B5EF4-FFF2-40B4-BE49-F238E27FC236}">
                <a16:creationId xmlns:a16="http://schemas.microsoft.com/office/drawing/2014/main" id="{CD482E0E-7670-4D79-894F-100484DF0288}"/>
              </a:ext>
            </a:extLst>
          </p:cNvPr>
          <p:cNvCxnSpPr>
            <a:cxnSpLocks/>
          </p:cNvCxnSpPr>
          <p:nvPr/>
        </p:nvCxnSpPr>
        <p:spPr>
          <a:xfrm>
            <a:off x="5113941" y="4499041"/>
            <a:ext cx="1008851" cy="6261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8E751664-3CEB-42DB-BE0F-3912C3326220}"/>
              </a:ext>
            </a:extLst>
          </p:cNvPr>
          <p:cNvSpPr/>
          <p:nvPr/>
        </p:nvSpPr>
        <p:spPr>
          <a:xfrm>
            <a:off x="1476167" y="1581727"/>
            <a:ext cx="2803235" cy="591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309B925-8438-484D-B768-DBF6A3515A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4330" y="1596495"/>
            <a:ext cx="2810500" cy="60355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9C8E257-04A9-4FD3-900C-1FFCE33B15D9}"/>
              </a:ext>
            </a:extLst>
          </p:cNvPr>
          <p:cNvSpPr txBox="1"/>
          <p:nvPr/>
        </p:nvSpPr>
        <p:spPr>
          <a:xfrm>
            <a:off x="7744033" y="1603369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</a:t>
            </a:r>
          </a:p>
        </p:txBody>
      </p:sp>
    </p:spTree>
    <p:extLst>
      <p:ext uri="{BB962C8B-B14F-4D97-AF65-F5344CB8AC3E}">
        <p14:creationId xmlns:p14="http://schemas.microsoft.com/office/powerpoint/2010/main" val="18694855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Визуальные расписания</a:t>
            </a:r>
          </a:p>
        </p:txBody>
      </p:sp>
      <p:pic>
        <p:nvPicPr>
          <p:cNvPr id="8" name="Picture 3" descr="C:\Users\Екатерина\Downloads\6C8B2C78-C9CB-49C8-A13D-01F9E4F5A6C4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7" r="20514"/>
          <a:stretch/>
        </p:blipFill>
        <p:spPr bwMode="auto">
          <a:xfrm>
            <a:off x="8558940" y="1776848"/>
            <a:ext cx="2089664" cy="4218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70A5583-3B1D-4659-B6A1-FFBF6E85FF9D}"/>
              </a:ext>
            </a:extLst>
          </p:cNvPr>
          <p:cNvSpPr/>
          <p:nvPr/>
        </p:nvSpPr>
        <p:spPr>
          <a:xfrm>
            <a:off x="398585" y="1694963"/>
            <a:ext cx="6999742" cy="420707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Используются как помощь в течение дня или активности</a:t>
            </a:r>
          </a:p>
          <a:p>
            <a:pPr lvl="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Показывают что и когда будет    происходить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в создании рутин</a:t>
            </a:r>
          </a:p>
          <a:p>
            <a:pPr lvl="0" algn="just">
              <a:lnSpc>
                <a:spcPct val="150000"/>
              </a:lnSpc>
            </a:pP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2965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96136"/>
            <a:ext cx="9920416" cy="659027"/>
          </a:xfrm>
        </p:spPr>
        <p:txBody>
          <a:bodyPr>
            <a:normAutofit fontScale="90000"/>
          </a:bodyPr>
          <a:lstStyle/>
          <a:p>
            <a:pPr algn="ctr"/>
            <a:br>
              <a:rPr lang="ru-RU" b="1" dirty="0"/>
            </a:b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научить ребенка пользоваться расписанием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8178BD47-D016-488A-A3C2-50ECA331D694}"/>
              </a:ext>
            </a:extLst>
          </p:cNvPr>
          <p:cNvSpPr/>
          <p:nvPr/>
        </p:nvSpPr>
        <p:spPr>
          <a:xfrm>
            <a:off x="2350476" y="5435551"/>
            <a:ext cx="7491047" cy="112541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Учитывайте уровень навыков ребенка</a:t>
            </a:r>
          </a:p>
          <a:p>
            <a:pPr algn="ctr"/>
            <a:endParaRPr lang="ru-RU" dirty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8036A312-683C-484C-9368-A8023316E63C}"/>
              </a:ext>
            </a:extLst>
          </p:cNvPr>
          <p:cNvSpPr/>
          <p:nvPr/>
        </p:nvSpPr>
        <p:spPr>
          <a:xfrm>
            <a:off x="2410691" y="3998373"/>
            <a:ext cx="7430832" cy="130046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Расписания могут быть использованы                                     как для читающих (слова)                                                           так и для не читающих ребят (картинки)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CCC4CEC1-7B0A-47C7-B137-BF87DF010689}"/>
              </a:ext>
            </a:extLst>
          </p:cNvPr>
          <p:cNvSpPr/>
          <p:nvPr/>
        </p:nvSpPr>
        <p:spPr>
          <a:xfrm>
            <a:off x="2350477" y="1559167"/>
            <a:ext cx="7491046" cy="23024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одновременно предъявляемых символов зависит от каждого ребенка</a:t>
            </a:r>
          </a:p>
          <a:p>
            <a:pPr algn="ctr"/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77790" y="2541638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- потом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дня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весь день</a:t>
            </a:r>
          </a:p>
        </p:txBody>
      </p:sp>
    </p:spTree>
    <p:extLst>
      <p:ext uri="{BB962C8B-B14F-4D97-AF65-F5344CB8AC3E}">
        <p14:creationId xmlns:p14="http://schemas.microsoft.com/office/powerpoint/2010/main" val="434694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Визуальные мотивационные системы</a:t>
            </a:r>
          </a:p>
        </p:txBody>
      </p:sp>
      <p:pic>
        <p:nvPicPr>
          <p:cNvPr id="3074" name="Picture 2" descr="Поощрительный лист на 10 жетонов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34691" y="2751123"/>
            <a:ext cx="4322618" cy="2655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6639" t="21356" r="14090" b="21038"/>
          <a:stretch/>
        </p:blipFill>
        <p:spPr>
          <a:xfrm rot="21046710">
            <a:off x="4015170" y="2216542"/>
            <a:ext cx="2693774" cy="33610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20872" t="29914" r="25432" b="20172"/>
          <a:stretch/>
        </p:blipFill>
        <p:spPr>
          <a:xfrm rot="21198117">
            <a:off x="200422" y="1709348"/>
            <a:ext cx="3452123" cy="21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9703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коммуникации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0165" y="1825625"/>
            <a:ext cx="2724574" cy="4045200"/>
          </a:xfrm>
          <a:prstGeom prst="rect">
            <a:avLst/>
          </a:prstGeom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79C30CF7-5571-4219-A68E-B9D3C4F5A84C}"/>
              </a:ext>
            </a:extLst>
          </p:cNvPr>
          <p:cNvSpPr/>
          <p:nvPr/>
        </p:nvSpPr>
        <p:spPr>
          <a:xfrm>
            <a:off x="1238597" y="1825624"/>
            <a:ext cx="5461461" cy="404520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делать выбор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Показывает когда выбор возможен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  просить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снижать фрустрацию и проблемное поведение </a:t>
            </a:r>
          </a:p>
        </p:txBody>
      </p:sp>
    </p:spTree>
    <p:extLst>
      <p:ext uri="{BB962C8B-B14F-4D97-AF65-F5344CB8AC3E}">
        <p14:creationId xmlns:p14="http://schemas.microsoft.com/office/powerpoint/2010/main" val="3034319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4059DE-7C1B-4D95-A36B-918A33D9A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вы узнаете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8EA651-9CC8-471A-BECB-A550A5D1C1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Зачем и как структурировать среду. 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Что такое алгоритмы действия.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Что такое визуальная поддержка. Как она помогает ребенку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12170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637" y="1"/>
            <a:ext cx="10515600" cy="1066276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Доски для выбора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07" y="3047138"/>
            <a:ext cx="4282774" cy="31777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1427" y="3047138"/>
            <a:ext cx="2561968" cy="304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6423" y="3047138"/>
            <a:ext cx="4662870" cy="304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12278D55-F841-46FC-88D3-71EA3A74A577}"/>
              </a:ext>
            </a:extLst>
          </p:cNvPr>
          <p:cNvSpPr/>
          <p:nvPr/>
        </p:nvSpPr>
        <p:spPr>
          <a:xfrm>
            <a:off x="2425286" y="903215"/>
            <a:ext cx="7258302" cy="17666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использовать для определения: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что работает ребенок;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хочет на обед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запроса песен, активностей во время работы</a:t>
            </a:r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95437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Составляем расписание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5209" y="2523126"/>
            <a:ext cx="5050747" cy="34665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3370" t="33770" r="3432" b="11135"/>
          <a:stretch/>
        </p:blipFill>
        <p:spPr>
          <a:xfrm>
            <a:off x="5906587" y="2603939"/>
            <a:ext cx="5727298" cy="3385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7059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0384" y="-19330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46A9AAB2-24C9-4556-AFF1-8409CFBA4920}"/>
              </a:ext>
            </a:extLst>
          </p:cNvPr>
          <p:cNvSpPr/>
          <p:nvPr/>
        </p:nvSpPr>
        <p:spPr>
          <a:xfrm>
            <a:off x="1205346" y="907815"/>
            <a:ext cx="9833956" cy="205151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Визуальная поддержка –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инструмент </a:t>
            </a:r>
          </a:p>
          <a:p>
            <a:pPr lvl="2"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улучшения понимания, ожиданий, </a:t>
            </a:r>
          </a:p>
          <a:p>
            <a:pPr lvl="2"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дающий структуру и поддержку </a:t>
            </a:r>
          </a:p>
          <a:p>
            <a:pPr lvl="2"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людей с нарушением коммуникации и поведения.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5E12DEC3-DE77-4D49-A183-0F56A9A11B7A}"/>
              </a:ext>
            </a:extLst>
          </p:cNvPr>
          <p:cNvSpPr/>
          <p:nvPr/>
        </p:nvSpPr>
        <p:spPr>
          <a:xfrm>
            <a:off x="2602523" y="3141785"/>
            <a:ext cx="6377354" cy="348175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lvl="2" indent="0"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иметь разные формы и цели: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визуальные расписания;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сначала-потом;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доски с жетонами;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доски для выбора;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PECS;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в группе;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академические инструкции</a:t>
            </a:r>
          </a:p>
        </p:txBody>
      </p:sp>
    </p:spTree>
    <p:extLst>
      <p:ext uri="{BB962C8B-B14F-4D97-AF65-F5344CB8AC3E}">
        <p14:creationId xmlns:p14="http://schemas.microsoft.com/office/powerpoint/2010/main" val="2055121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715485" y="1410888"/>
            <a:ext cx="3134498" cy="159864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59723" y="4731387"/>
            <a:ext cx="3178874" cy="174490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09613" y="1533465"/>
            <a:ext cx="2916423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Люди  обычно лучше воспринимают мир глазами</a:t>
            </a:r>
          </a:p>
          <a:p>
            <a:pPr algn="ctr"/>
            <a:endParaRPr lang="ru-RU" sz="2000" dirty="0">
              <a:solidFill>
                <a:srgbClr val="5D245A"/>
              </a:solidFill>
              <a:latin typeface="Arial" charset="0"/>
              <a:sym typeface="Arial" charset="0"/>
            </a:endParaRPr>
          </a:p>
          <a:p>
            <a:pPr algn="ctr"/>
            <a:endParaRPr lang="ru-RU" sz="2000" dirty="0">
              <a:solidFill>
                <a:srgbClr val="5D245A"/>
              </a:solidFill>
              <a:latin typeface="Arial" charset="0"/>
              <a:sym typeface="Arial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 charset="0"/>
            </a:endParaRP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Зрительная поддержка помогает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 понять свое окружение и предъявляемые требования 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4">
            <a:extLst>
              <a:ext uri="{FF2B5EF4-FFF2-40B4-BE49-F238E27FC236}">
                <a16:creationId xmlns:a16="http://schemas.microsoft.com/office/drawing/2014/main" id="{535B6E54-135D-4910-B261-E940B9028A9F}"/>
              </a:ext>
            </a:extLst>
          </p:cNvPr>
          <p:cNvSpPr/>
          <p:nvPr/>
        </p:nvSpPr>
        <p:spPr>
          <a:xfrm>
            <a:off x="8094867" y="4731386"/>
            <a:ext cx="3178874" cy="174490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Люди чувствуют себя комфортнее в организованной и предсказуемой среде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4">
            <a:extLst>
              <a:ext uri="{FF2B5EF4-FFF2-40B4-BE49-F238E27FC236}">
                <a16:creationId xmlns:a16="http://schemas.microsoft.com/office/drawing/2014/main" id="{D35920EC-E183-4AD8-BA1F-34A66772322D}"/>
              </a:ext>
            </a:extLst>
          </p:cNvPr>
          <p:cNvSpPr/>
          <p:nvPr/>
        </p:nvSpPr>
        <p:spPr>
          <a:xfrm>
            <a:off x="7891177" y="1378978"/>
            <a:ext cx="3178874" cy="174490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charset="0"/>
              </a:rPr>
              <a:t>Визуально представленная структура помогает сохранять спокойствие и поощряет независимость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Заголовок 16">
            <a:extLst>
              <a:ext uri="{FF2B5EF4-FFF2-40B4-BE49-F238E27FC236}">
                <a16:creationId xmlns:a16="http://schemas.microsoft.com/office/drawing/2014/main" id="{A2B35EDF-75B7-42E6-A71C-7FDC8C026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1708"/>
            <a:ext cx="10515600" cy="882522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чего нужна организация среды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7321591-4E47-4588-A96E-4AF97A7A2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5735" y="4443337"/>
            <a:ext cx="3049433" cy="2032955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ADEC627-AAF4-4D49-81D9-0BF67D6F62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5735" y="1227085"/>
            <a:ext cx="3049433" cy="317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144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18147C-BACB-4C0A-9332-F45B27616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880" y="198870"/>
            <a:ext cx="10957560" cy="1325563"/>
          </a:xfrm>
        </p:spPr>
        <p:txBody>
          <a:bodyPr>
            <a:normAutofit fontScale="90000"/>
          </a:bodyPr>
          <a:lstStyle/>
          <a:p>
            <a:pPr algn="just">
              <a:lnSpc>
                <a:spcPct val="150000"/>
              </a:lnSpc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Структурирование среды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– адаптация пространства с учетом потребностей ребенка и использование этого пространства таким образом, чтобы помочь ребенку понять,                     что будет происходить и ожидаться от него в том или ином месте.</a:t>
            </a:r>
            <a:endParaRPr lang="ru-RU" dirty="0"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A4258EB9-794B-4F51-9C50-58FA9C81EE2B}"/>
              </a:ext>
            </a:extLst>
          </p:cNvPr>
          <p:cNvSpPr/>
          <p:nvPr/>
        </p:nvSpPr>
        <p:spPr>
          <a:xfrm>
            <a:off x="1121913" y="1742940"/>
            <a:ext cx="3506679" cy="117185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Незнакомая и часто меняющаяся обстановка</a:t>
            </a:r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9675BD82-3D72-4914-A4BB-55EC0BD99364}"/>
              </a:ext>
            </a:extLst>
          </p:cNvPr>
          <p:cNvSpPr/>
          <p:nvPr/>
        </p:nvSpPr>
        <p:spPr>
          <a:xfrm rot="5400000">
            <a:off x="2407812" y="3090412"/>
            <a:ext cx="635261" cy="299621"/>
          </a:xfrm>
          <a:prstGeom prst="rightArrow">
            <a:avLst>
              <a:gd name="adj1" fmla="val 44075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F7344993-E727-4127-95FE-2EBB57597387}"/>
              </a:ext>
            </a:extLst>
          </p:cNvPr>
          <p:cNvSpPr/>
          <p:nvPr/>
        </p:nvSpPr>
        <p:spPr>
          <a:xfrm>
            <a:off x="1090840" y="3622472"/>
            <a:ext cx="3568823" cy="288968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вызывает чувство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тревоги;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непредсказуемость;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неопределенность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CA68D814-E244-4FFF-95DA-2489AFEE3D6B}"/>
              </a:ext>
            </a:extLst>
          </p:cNvPr>
          <p:cNvSpPr/>
          <p:nvPr/>
        </p:nvSpPr>
        <p:spPr>
          <a:xfrm>
            <a:off x="7361067" y="1742940"/>
            <a:ext cx="3506679" cy="117185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Стабильность и постоянство</a:t>
            </a:r>
          </a:p>
        </p:txBody>
      </p: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B6C37A69-C4BE-4BB3-B8A9-BAB7C46B195A}"/>
              </a:ext>
            </a:extLst>
          </p:cNvPr>
          <p:cNvSpPr/>
          <p:nvPr/>
        </p:nvSpPr>
        <p:spPr>
          <a:xfrm rot="5400000">
            <a:off x="8646965" y="3090412"/>
            <a:ext cx="635261" cy="299621"/>
          </a:xfrm>
          <a:prstGeom prst="rightArrow">
            <a:avLst>
              <a:gd name="adj1" fmla="val 44075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F43ADEB7-ACF1-4E71-921C-60740597B2D0}"/>
              </a:ext>
            </a:extLst>
          </p:cNvPr>
          <p:cNvSpPr/>
          <p:nvPr/>
        </p:nvSpPr>
        <p:spPr>
          <a:xfrm>
            <a:off x="7258233" y="3557853"/>
            <a:ext cx="3712345" cy="288968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снижает тревожность ребенка;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быстрее ориентироваться в окружающем;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проявлять самостоятельность</a:t>
            </a:r>
          </a:p>
        </p:txBody>
      </p:sp>
    </p:spTree>
    <p:extLst>
      <p:ext uri="{BB962C8B-B14F-4D97-AF65-F5344CB8AC3E}">
        <p14:creationId xmlns:p14="http://schemas.microsoft.com/office/powerpoint/2010/main" val="1947979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B2A69B-46CB-47A6-BDDD-C246EF40F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Планировка комнаты</a:t>
            </a:r>
            <a:endParaRPr lang="ru-RU" sz="32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9180C76-58BA-44CA-932E-C7CD9F48CC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8209" y="3669097"/>
            <a:ext cx="2160333" cy="278272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D803C55-1086-47B9-9627-E0CE3AD60F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93" y="3991515"/>
            <a:ext cx="4395294" cy="2739750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6FCB4EA4-4306-458D-87EC-340F235EB3F9}"/>
              </a:ext>
            </a:extLst>
          </p:cNvPr>
          <p:cNvSpPr/>
          <p:nvPr/>
        </p:nvSpPr>
        <p:spPr>
          <a:xfrm>
            <a:off x="267104" y="1439863"/>
            <a:ext cx="5145319" cy="21013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just">
              <a:buNone/>
            </a:pP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расположение элементов мебели часто способствует соответствующему поведению (стул около подоконника)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DDB8979-327C-4253-A476-E523723427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1456" y="1453435"/>
            <a:ext cx="2548349" cy="749873"/>
          </a:xfrm>
          <a:prstGeom prst="rect">
            <a:avLst/>
          </a:prstGeom>
        </p:spPr>
      </p:pic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983FBBE0-0929-4DCC-830B-CA17371E80BD}"/>
              </a:ext>
            </a:extLst>
          </p:cNvPr>
          <p:cNvSpPr/>
          <p:nvPr/>
        </p:nvSpPr>
        <p:spPr>
          <a:xfrm>
            <a:off x="6779577" y="1453436"/>
            <a:ext cx="5145319" cy="20877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just">
              <a:buNone/>
            </a:pP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Обозначьте полки (контейнеры) картинками или словами, чтобы поддержать самостоятельность при наведении порядка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DE74A01-BA75-4923-8E31-BF5C0D5953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0059" y="1453434"/>
            <a:ext cx="2499577" cy="74987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33D1AF6-139A-4448-8E85-BAC2467F64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8134" y="3677897"/>
            <a:ext cx="2060627" cy="277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193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C2CEF2F-75AA-4B50-95FE-598BE146061D}"/>
              </a:ext>
            </a:extLst>
          </p:cNvPr>
          <p:cNvSpPr txBox="1"/>
          <p:nvPr/>
        </p:nvSpPr>
        <p:spPr>
          <a:xfrm>
            <a:off x="834843" y="545582"/>
            <a:ext cx="10655821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мы можем обеспечить постоянство и предсказуемость</a:t>
            </a:r>
          </a:p>
          <a:p>
            <a:pPr marL="0" indent="0">
              <a:buNone/>
            </a:pP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D434D857-A70B-43EC-8697-76744844DD5F}"/>
              </a:ext>
            </a:extLst>
          </p:cNvPr>
          <p:cNvSpPr/>
          <p:nvPr/>
        </p:nvSpPr>
        <p:spPr>
          <a:xfrm>
            <a:off x="407084" y="1509951"/>
            <a:ext cx="3610620" cy="181644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Зонирование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где кушает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где одевается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где занимается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658033B-D72E-4640-AA12-A91F08DA17CC}"/>
              </a:ext>
            </a:extLst>
          </p:cNvPr>
          <p:cNvSpPr/>
          <p:nvPr/>
        </p:nvSpPr>
        <p:spPr>
          <a:xfrm>
            <a:off x="8071476" y="1485255"/>
            <a:ext cx="3603932" cy="181644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Уменьшение количества игр и игрушек, которые окружают ребенка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598C9560-EE9A-4BD8-ADEA-CC9A26940257}"/>
              </a:ext>
            </a:extLst>
          </p:cNvPr>
          <p:cNvSpPr/>
          <p:nvPr/>
        </p:nvSpPr>
        <p:spPr>
          <a:xfrm>
            <a:off x="4202448" y="1468627"/>
            <a:ext cx="3596168" cy="181644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Маркирование</a:t>
            </a:r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BD3AF3FB-CF4E-42E9-BDDA-7010C5E5838B}"/>
              </a:ext>
            </a:extLst>
          </p:cNvPr>
          <p:cNvSpPr/>
          <p:nvPr/>
        </p:nvSpPr>
        <p:spPr>
          <a:xfrm>
            <a:off x="4529403" y="3689219"/>
            <a:ext cx="3045042" cy="24413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Игрушки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Книги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Пазлы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Одежда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Обувь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E8233B9-39EF-4A93-944D-64AEC879B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214" y="3679774"/>
            <a:ext cx="3054361" cy="245080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B843C4D-448B-4B74-9547-ADA2C7493538}"/>
              </a:ext>
            </a:extLst>
          </p:cNvPr>
          <p:cNvSpPr txBox="1"/>
          <p:nvPr/>
        </p:nvSpPr>
        <p:spPr>
          <a:xfrm>
            <a:off x="1398203" y="3963347"/>
            <a:ext cx="6094520" cy="1883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Туалет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Ванная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Кухня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Стоп </a:t>
            </a:r>
          </a:p>
        </p:txBody>
      </p:sp>
    </p:spTree>
    <p:extLst>
      <p:ext uri="{BB962C8B-B14F-4D97-AF65-F5344CB8AC3E}">
        <p14:creationId xmlns:p14="http://schemas.microsoft.com/office/powerpoint/2010/main" val="2671142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1349" y="111942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Алгоритмы действий – э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последовательность 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выполнение которых дает заранее известный результат. 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Последовательность &quot;МЫТЬ РУКИ&quot;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47" r="1503" b="11192"/>
          <a:stretch/>
        </p:blipFill>
        <p:spPr bwMode="auto">
          <a:xfrm>
            <a:off x="705880" y="1651432"/>
            <a:ext cx="10357536" cy="216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Привет, друзья! Сегодня делимся полезными советами организации Autism  Speaks, как обучить аутичного ребёнка.. | ВКонтакт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" t="28782" r="610" b="23327"/>
          <a:stretch/>
        </p:blipFill>
        <p:spPr bwMode="auto">
          <a:xfrm>
            <a:off x="648214" y="4031911"/>
            <a:ext cx="10357536" cy="257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50904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A8A0D5-F6C9-4F40-8D63-520F35434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250" y="365125"/>
            <a:ext cx="10936550" cy="1325563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Научите ребенка самостоятельности </a:t>
            </a:r>
            <a:b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алгоритмы действия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5CADFBB-D1B0-42BF-A921-6BA6A7A2E0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3314711"/>
            <a:ext cx="10277475" cy="259338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CFABE80-983C-46F1-9368-1460B5D59958}"/>
              </a:ext>
            </a:extLst>
          </p:cNvPr>
          <p:cNvSpPr txBox="1"/>
          <p:nvPr/>
        </p:nvSpPr>
        <p:spPr>
          <a:xfrm>
            <a:off x="1910861" y="5908100"/>
            <a:ext cx="85988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Меньше слов и больше визуальной поддержки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98F02F33-AB69-49DE-9D52-AB76A79E86C3}"/>
              </a:ext>
            </a:extLst>
          </p:cNvPr>
          <p:cNvSpPr/>
          <p:nvPr/>
        </p:nvSpPr>
        <p:spPr>
          <a:xfrm>
            <a:off x="957262" y="1690688"/>
            <a:ext cx="2207969" cy="13543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действие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4BAD9A17-4E2B-465E-97A0-2000ED86632B}"/>
              </a:ext>
            </a:extLst>
          </p:cNvPr>
          <p:cNvSpPr/>
          <p:nvPr/>
        </p:nvSpPr>
        <p:spPr>
          <a:xfrm>
            <a:off x="4376739" y="1796296"/>
            <a:ext cx="2453767" cy="13543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разбивается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маленькие «шаги»</a:t>
            </a:r>
            <a:endParaRPr lang="ru-RU" sz="2400" dirty="0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A0971208-ED51-4F3E-84E1-A8C65D01873E}"/>
              </a:ext>
            </a:extLst>
          </p:cNvPr>
          <p:cNvSpPr/>
          <p:nvPr/>
        </p:nvSpPr>
        <p:spPr>
          <a:xfrm>
            <a:off x="7948247" y="1637135"/>
            <a:ext cx="3188676" cy="13543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повторяется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определенной последовательности</a:t>
            </a:r>
            <a:endParaRPr lang="ru-RU" sz="2400" dirty="0"/>
          </a:p>
        </p:txBody>
      </p:sp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B861C823-8EDF-487E-AE24-3F7A0D60EECF}"/>
              </a:ext>
            </a:extLst>
          </p:cNvPr>
          <p:cNvSpPr/>
          <p:nvPr/>
        </p:nvSpPr>
        <p:spPr>
          <a:xfrm>
            <a:off x="3165231" y="2367861"/>
            <a:ext cx="1184031" cy="2112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право 12">
            <a:extLst>
              <a:ext uri="{FF2B5EF4-FFF2-40B4-BE49-F238E27FC236}">
                <a16:creationId xmlns:a16="http://schemas.microsoft.com/office/drawing/2014/main" id="{0A8E76E9-E9D3-4C75-89BF-81B36A3BA74C}"/>
              </a:ext>
            </a:extLst>
          </p:cNvPr>
          <p:cNvSpPr/>
          <p:nvPr/>
        </p:nvSpPr>
        <p:spPr>
          <a:xfrm>
            <a:off x="3165231" y="2329761"/>
            <a:ext cx="1184031" cy="2112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вправо 13">
            <a:extLst>
              <a:ext uri="{FF2B5EF4-FFF2-40B4-BE49-F238E27FC236}">
                <a16:creationId xmlns:a16="http://schemas.microsoft.com/office/drawing/2014/main" id="{4DFA71D3-BDD3-450A-8FC3-C546DB291454}"/>
              </a:ext>
            </a:extLst>
          </p:cNvPr>
          <p:cNvSpPr/>
          <p:nvPr/>
        </p:nvSpPr>
        <p:spPr>
          <a:xfrm>
            <a:off x="6857983" y="2367862"/>
            <a:ext cx="1068841" cy="2112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679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FC424C-37D0-431C-9A32-808C8D88E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Научите ребенка самостоятельности </a:t>
            </a:r>
            <a:b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через алгоритмы действия</a:t>
            </a:r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39D37278-0F59-41C2-8FB2-0F2683AF67E3}"/>
              </a:ext>
            </a:extLst>
          </p:cNvPr>
          <p:cNvSpPr/>
          <p:nvPr/>
        </p:nvSpPr>
        <p:spPr>
          <a:xfrm>
            <a:off x="6096000" y="2152996"/>
            <a:ext cx="4311535" cy="349435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Помыть руки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Почистить зубы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Одеваться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Накрыть на стол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Помыть посуду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Заправить кровать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BBF65F6B-1F66-40CB-9507-89904BC0CB0D}"/>
              </a:ext>
            </a:extLst>
          </p:cNvPr>
          <p:cNvSpPr/>
          <p:nvPr/>
        </p:nvSpPr>
        <p:spPr>
          <a:xfrm>
            <a:off x="984738" y="3138609"/>
            <a:ext cx="3669324" cy="1195754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</a:t>
            </a:r>
          </a:p>
        </p:txBody>
      </p:sp>
    </p:spTree>
    <p:extLst>
      <p:ext uri="{BB962C8B-B14F-4D97-AF65-F5344CB8AC3E}">
        <p14:creationId xmlns:p14="http://schemas.microsoft.com/office/powerpoint/2010/main" val="1649981511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25356</TotalTime>
  <Words>542</Words>
  <Application>Microsoft Office PowerPoint</Application>
  <PresentationFormat>Широкоэкранный</PresentationFormat>
  <Paragraphs>153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Times New Roman</vt:lpstr>
      <vt:lpstr>Tw Cen MT</vt:lpstr>
      <vt:lpstr>Wingdings</vt:lpstr>
      <vt:lpstr>Капля</vt:lpstr>
      <vt:lpstr>Организация среды и деятельности ребенка. Развитие навыков самообслуживания</vt:lpstr>
      <vt:lpstr>Что вы узнаете</vt:lpstr>
      <vt:lpstr>Для чего нужна организация среды</vt:lpstr>
      <vt:lpstr>Структурирование среды – адаптация пространства с учетом потребностей ребенка и использование этого пространства таким образом, чтобы помочь ребенку понять,                     что будет происходить и ожидаться от него в том или ином месте.</vt:lpstr>
      <vt:lpstr>Планировка комнаты</vt:lpstr>
      <vt:lpstr>Презентация PowerPoint</vt:lpstr>
      <vt:lpstr>Алгоритмы действий – это последовательность действий, выполнение которых дает заранее известный результат. </vt:lpstr>
      <vt:lpstr>Научите ребенка самостоятельности  через алгоритмы действия </vt:lpstr>
      <vt:lpstr>Научите ребенка самостоятельности  через алгоритмы действия</vt:lpstr>
      <vt:lpstr>Виды помощи</vt:lpstr>
      <vt:lpstr>Развитие мышления</vt:lpstr>
      <vt:lpstr>Презентация PowerPoint</vt:lpstr>
      <vt:lpstr>Визуальная поддержка помогает  </vt:lpstr>
      <vt:lpstr>Включение визуальной поддержки</vt:lpstr>
      <vt:lpstr>Виды визуальной поддержки</vt:lpstr>
      <vt:lpstr>Визуальные расписания</vt:lpstr>
      <vt:lpstr> Как научить ребенка пользоваться расписанием</vt:lpstr>
      <vt:lpstr>Визуальные мотивационные системы</vt:lpstr>
      <vt:lpstr>Поддержка коммуникации</vt:lpstr>
      <vt:lpstr>Доски для выбора</vt:lpstr>
      <vt:lpstr>Составляем расписание</vt:lpstr>
      <vt:lpstr>ОБОБЩЕНИЕ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ВИЗУАЛЬНАЯ ПОДДЕРЖКА И СТРУКТУРИРОВАНИЕ ПРОСТРАНСТВА</dc:title>
  <dc:creator>PC</dc:creator>
  <cp:lastModifiedBy>Natalia</cp:lastModifiedBy>
  <cp:revision>121</cp:revision>
  <dcterms:created xsi:type="dcterms:W3CDTF">2023-02-25T15:07:05Z</dcterms:created>
  <dcterms:modified xsi:type="dcterms:W3CDTF">2023-04-26T09:24:58Z</dcterms:modified>
</cp:coreProperties>
</file>