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68" r:id="rId1"/>
  </p:sldMasterIdLst>
  <p:notesMasterIdLst>
    <p:notesMasterId r:id="rId37"/>
  </p:notesMasterIdLst>
  <p:sldIdLst>
    <p:sldId id="374" r:id="rId2"/>
    <p:sldId id="413" r:id="rId3"/>
    <p:sldId id="375" r:id="rId4"/>
    <p:sldId id="384" r:id="rId5"/>
    <p:sldId id="383" r:id="rId6"/>
    <p:sldId id="385" r:id="rId7"/>
    <p:sldId id="399" r:id="rId8"/>
    <p:sldId id="386" r:id="rId9"/>
    <p:sldId id="387" r:id="rId10"/>
    <p:sldId id="388" r:id="rId11"/>
    <p:sldId id="390" r:id="rId12"/>
    <p:sldId id="393" r:id="rId13"/>
    <p:sldId id="391" r:id="rId14"/>
    <p:sldId id="392" r:id="rId15"/>
    <p:sldId id="394" r:id="rId16"/>
    <p:sldId id="395" r:id="rId17"/>
    <p:sldId id="396" r:id="rId18"/>
    <p:sldId id="397" r:id="rId19"/>
    <p:sldId id="398" r:id="rId20"/>
    <p:sldId id="261" r:id="rId21"/>
    <p:sldId id="408" r:id="rId22"/>
    <p:sldId id="409" r:id="rId23"/>
    <p:sldId id="400" r:id="rId24"/>
    <p:sldId id="401" r:id="rId25"/>
    <p:sldId id="402" r:id="rId26"/>
    <p:sldId id="403" r:id="rId27"/>
    <p:sldId id="405" r:id="rId28"/>
    <p:sldId id="406" r:id="rId29"/>
    <p:sldId id="407" r:id="rId30"/>
    <p:sldId id="381" r:id="rId31"/>
    <p:sldId id="411" r:id="rId32"/>
    <p:sldId id="410" r:id="rId33"/>
    <p:sldId id="412" r:id="rId34"/>
    <p:sldId id="415" r:id="rId35"/>
    <p:sldId id="414" r:id="rId36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alia" initials="N" lastIdx="3" clrIdx="0">
    <p:extLst>
      <p:ext uri="{19B8F6BF-5375-455C-9EA6-DF929625EA0E}">
        <p15:presenceInfo xmlns:p15="http://schemas.microsoft.com/office/powerpoint/2012/main" userId="Nata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 snapToGrid="0">
      <p:cViewPr varScale="1">
        <p:scale>
          <a:sx n="80" d="100"/>
          <a:sy n="80" d="100"/>
        </p:scale>
        <p:origin x="15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body" sz="quarter" idx="1"/>
          </p:nvPr>
        </p:nvSpPr>
        <p:spPr>
          <a:xfrm>
            <a:off x="898102" y="4686499"/>
            <a:ext cx="4939560" cy="443984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Helvetica Neue"/>
      </a:defRPr>
    </a:lvl1pPr>
    <a:lvl2pPr indent="228600" latinLnBrk="0">
      <a:defRPr sz="1200">
        <a:latin typeface="+mn-lt"/>
        <a:ea typeface="+mn-ea"/>
        <a:cs typeface="+mn-cs"/>
        <a:sym typeface="Helvetica Neue"/>
      </a:defRPr>
    </a:lvl2pPr>
    <a:lvl3pPr indent="457200" latinLnBrk="0">
      <a:defRPr sz="1200">
        <a:latin typeface="+mn-lt"/>
        <a:ea typeface="+mn-ea"/>
        <a:cs typeface="+mn-cs"/>
        <a:sym typeface="Helvetica Neue"/>
      </a:defRPr>
    </a:lvl3pPr>
    <a:lvl4pPr indent="685800" latinLnBrk="0">
      <a:defRPr sz="1200">
        <a:latin typeface="+mn-lt"/>
        <a:ea typeface="+mn-ea"/>
        <a:cs typeface="+mn-cs"/>
        <a:sym typeface="Helvetica Neue"/>
      </a:defRPr>
    </a:lvl4pPr>
    <a:lvl5pPr indent="914400" latinLnBrk="0">
      <a:defRPr sz="1200">
        <a:latin typeface="+mn-lt"/>
        <a:ea typeface="+mn-ea"/>
        <a:cs typeface="+mn-cs"/>
        <a:sym typeface="Helvetica Neue"/>
      </a:defRPr>
    </a:lvl5pPr>
    <a:lvl6pPr indent="1143000" latinLnBrk="0">
      <a:defRPr sz="1200">
        <a:latin typeface="+mn-lt"/>
        <a:ea typeface="+mn-ea"/>
        <a:cs typeface="+mn-cs"/>
        <a:sym typeface="Helvetica Neue"/>
      </a:defRPr>
    </a:lvl6pPr>
    <a:lvl7pPr indent="1371600" latinLnBrk="0">
      <a:defRPr sz="1200">
        <a:latin typeface="+mn-lt"/>
        <a:ea typeface="+mn-ea"/>
        <a:cs typeface="+mn-cs"/>
        <a:sym typeface="Helvetica Neue"/>
      </a:defRPr>
    </a:lvl7pPr>
    <a:lvl8pPr indent="1600200" latinLnBrk="0">
      <a:defRPr sz="1200">
        <a:latin typeface="+mn-lt"/>
        <a:ea typeface="+mn-ea"/>
        <a:cs typeface="+mn-cs"/>
        <a:sym typeface="Helvetica Neue"/>
      </a:defRPr>
    </a:lvl8pPr>
    <a:lvl9pPr indent="1828800" latinLnBrk="0">
      <a:defRPr sz="1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353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690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666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20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363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872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818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685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2400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842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620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509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230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42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547035" y="216866"/>
            <a:ext cx="5405122" cy="39115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10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-14288" y="1585912"/>
            <a:ext cx="8244207" cy="421830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920952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960" y="2057400"/>
            <a:ext cx="3479802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" y="2958275"/>
            <a:ext cx="3479802" cy="2910821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86958" y="2057400"/>
            <a:ext cx="3479802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86958" y="2958274"/>
            <a:ext cx="3479802" cy="2910821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43ACE9F-3B4F-4FA3-9AEA-02C4E027484F}" type="datetime1">
              <a:rPr lang="ru-RU" noProof="0" smtClean="0"/>
              <a:t>25.12.2023</a:t>
            </a:fld>
            <a:endParaRPr lang="ru-RU" noProof="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26775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744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656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740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972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603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609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609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34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12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  <p:sldLayoutId id="2147483786" r:id="rId18"/>
    <p:sldLayoutId id="2147483788" r:id="rId1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0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8B6125D-1249-470F-8824-C0603F721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50" y="2133748"/>
            <a:ext cx="9010650" cy="230490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Альтернативная и дополнительная коммуникация</a:t>
            </a:r>
            <a:b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(АДК)</a:t>
            </a:r>
          </a:p>
        </p:txBody>
      </p:sp>
    </p:spTree>
    <p:extLst>
      <p:ext uri="{BB962C8B-B14F-4D97-AF65-F5344CB8AC3E}">
        <p14:creationId xmlns:p14="http://schemas.microsoft.com/office/powerpoint/2010/main" val="68607546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object 2"/>
          <p:cNvSpPr txBox="1"/>
          <p:nvPr/>
        </p:nvSpPr>
        <p:spPr>
          <a:xfrm>
            <a:off x="434323" y="1189658"/>
            <a:ext cx="8384542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marL="418465" marR="142875" indent="-406400">
              <a:lnSpc>
                <a:spcPct val="99700"/>
              </a:lnSpc>
              <a:spcBef>
                <a:spcPts val="100"/>
              </a:spcBef>
              <a:buClr>
                <a:srgbClr val="CE2041"/>
              </a:buClr>
              <a:buSzPct val="100000"/>
              <a:buFont typeface="Arial"/>
              <a:buChar char="•"/>
              <a:tabLst>
                <a:tab pos="419100" algn="l"/>
                <a:tab pos="419100" algn="l"/>
              </a:tabLst>
              <a:defRPr sz="2800" b="1" spc="-5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</p:txBody>
      </p:sp>
      <p:sp>
        <p:nvSpPr>
          <p:cNvPr id="203" name="object 3"/>
          <p:cNvSpPr txBox="1">
            <a:spLocks noGrp="1"/>
          </p:cNvSpPr>
          <p:nvPr>
            <p:ph type="title"/>
          </p:nvPr>
        </p:nvSpPr>
        <p:spPr>
          <a:xfrm>
            <a:off x="307324" y="474679"/>
            <a:ext cx="7780874" cy="54356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indent="12700">
              <a:spcBef>
                <a:spcPts val="100"/>
              </a:spcBef>
              <a:defRPr sz="3400" spc="-100">
                <a:solidFill>
                  <a:srgbClr val="FF0000"/>
                </a:solidFill>
              </a:defRPr>
            </a:pPr>
            <a:r>
              <a:rPr dirty="0"/>
              <a:t> </a:t>
            </a:r>
            <a:r>
              <a:rPr lang="ru-RU" dirty="0"/>
              <a:t>А ТАКЖЕ </a:t>
            </a:r>
            <a:r>
              <a:rPr lang="ru-RU" b="1" i="1" dirty="0"/>
              <a:t>НИЗКОТЕХНОЛОГИЧНЫЕ</a:t>
            </a:r>
            <a:r>
              <a:rPr lang="ru-RU" dirty="0"/>
              <a:t> И </a:t>
            </a:r>
            <a:r>
              <a:rPr lang="ru-RU" b="1" i="1" dirty="0"/>
              <a:t>ВЫСОКОТЕХНОЛОГИЧНЫЕ</a:t>
            </a:r>
            <a:r>
              <a:rPr lang="ru-RU" dirty="0"/>
              <a:t> СРЕДСТВА АДК</a:t>
            </a:r>
            <a:r>
              <a:rPr lang="ru-RU" sz="4000" b="1" i="1" dirty="0"/>
              <a:t>…</a:t>
            </a:r>
            <a:endParaRPr sz="4000" b="1" i="1" dirty="0">
              <a:solidFill>
                <a:srgbClr val="FF2600"/>
              </a:solidFill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290077" y="1414078"/>
            <a:ext cx="3289955" cy="241076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A5743C-A0ED-4088-BB3C-B0303FECC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899" y="4068704"/>
            <a:ext cx="3310415" cy="24325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570096-D847-4266-845B-6A6A2FD3DD62}"/>
              </a:ext>
            </a:extLst>
          </p:cNvPr>
          <p:cNvSpPr txBox="1"/>
          <p:nvPr/>
        </p:nvSpPr>
        <p:spPr>
          <a:xfrm>
            <a:off x="693922" y="5144210"/>
            <a:ext cx="3289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06555">
            <a:off x="3756371" y="1620545"/>
            <a:ext cx="3942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НИЗКОТЕХНОЛОГИЧНОЕ СРЕДСТВО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390" y="1620545"/>
            <a:ext cx="2242725" cy="18433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859" y="4258057"/>
            <a:ext cx="2066044" cy="177230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85713">
            <a:off x="1495924" y="4993359"/>
            <a:ext cx="5050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ВЫСОКОТЕХНОЛОГИЧНОЕ СРЕДСТВО</a:t>
            </a:r>
          </a:p>
        </p:txBody>
      </p:sp>
    </p:spTree>
    <p:extLst>
      <p:ext uri="{BB962C8B-B14F-4D97-AF65-F5344CB8AC3E}">
        <p14:creationId xmlns:p14="http://schemas.microsoft.com/office/powerpoint/2010/main" val="39672703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РАЗБираемся</a:t>
            </a:r>
            <a:r>
              <a:rPr lang="ru-RU" dirty="0">
                <a:solidFill>
                  <a:srgbClr val="FF0000"/>
                </a:solidFill>
              </a:rPr>
              <a:t> В ТЕОРИИ. МОДАЛЬНОСТИ.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ПРЕДМЕТНЫЕ СИМВОЛЫ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1094014" y="1737361"/>
            <a:ext cx="6751865" cy="475324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094" y="2240987"/>
            <a:ext cx="3943703" cy="330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03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ПРИМЕР РАСПИСАНИЯ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1094014" y="1737361"/>
            <a:ext cx="6751865" cy="475324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370" y="1919398"/>
            <a:ext cx="5695152" cy="438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565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964" y="0"/>
            <a:ext cx="7672796" cy="1737361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ОБЪЁМНЫЕ РЕПРЕЗЕНТАЦИИ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277586" y="1322614"/>
            <a:ext cx="8360227" cy="536393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9124" y="6110066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Фото АНО «Пространство общения», Москва</a:t>
            </a:r>
          </a:p>
        </p:txBody>
      </p:sp>
      <p:pic>
        <p:nvPicPr>
          <p:cNvPr id="7" name="Содержимое 3" descr="переход от предметных символов к плоским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5676" y="1604894"/>
            <a:ext cx="6006896" cy="4505172"/>
          </a:xfrm>
        </p:spPr>
      </p:pic>
    </p:spTree>
    <p:extLst>
      <p:ext uri="{BB962C8B-B14F-4D97-AF65-F5344CB8AC3E}">
        <p14:creationId xmlns:p14="http://schemas.microsoft.com/office/powerpoint/2010/main" val="1941699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964" y="0"/>
            <a:ext cx="7672796" cy="1737361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ОБЪЁМНЫЕ РЕПРЕЗЕНТАЦИИ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277586" y="1322614"/>
            <a:ext cx="8360227" cy="536393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Содержимое 3" descr="Илья и объемные реперезентации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404284" y="1737361"/>
            <a:ext cx="5796956" cy="43477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29124" y="6110066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Фото АНО «Пространство общения», Москва</a:t>
            </a:r>
          </a:p>
        </p:txBody>
      </p:sp>
    </p:spTree>
    <p:extLst>
      <p:ext uri="{BB962C8B-B14F-4D97-AF65-F5344CB8AC3E}">
        <p14:creationId xmlns:p14="http://schemas.microsoft.com/office/powerpoint/2010/main" val="10037421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FF0000"/>
                </a:solidFill>
              </a:rPr>
              <a:t>РАЗБираемся</a:t>
            </a:r>
            <a:r>
              <a:rPr lang="ru-RU" dirty="0">
                <a:solidFill>
                  <a:srgbClr val="FF0000"/>
                </a:solidFill>
              </a:rPr>
              <a:t> В ТЕОРИИ.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ИСПОЛЬЗОВАНИЕ ЖЕСТОВ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1094014" y="1737361"/>
            <a:ext cx="6751865" cy="475324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413" y="2574184"/>
            <a:ext cx="5665065" cy="256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521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ИСПОЛЬЗОВАНИЕ ЖЕСТОВ.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МАКАТОН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1094014" y="1737361"/>
            <a:ext cx="6751865" cy="475324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7007" y="6074229"/>
            <a:ext cx="7478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Фото с сайта </a:t>
            </a:r>
            <a:r>
              <a:rPr lang="en-US" dirty="0"/>
              <a:t>https://https://makaton.ru/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943" y="2229035"/>
            <a:ext cx="6106886" cy="347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32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ИСПОЛЬЗОВАНИЕ ЖЕСТОВ.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МАКАТОН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1218927" y="1737361"/>
            <a:ext cx="6751865" cy="475324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970" y="2308136"/>
            <a:ext cx="5448152" cy="36116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7007" y="6074229"/>
            <a:ext cx="7478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Фото </a:t>
            </a:r>
            <a:r>
              <a:rPr lang="ru-RU"/>
              <a:t>с сайта </a:t>
            </a:r>
            <a:r>
              <a:rPr lang="en-US" dirty="0"/>
              <a:t>https://www.miloserdie.ru/article/ne-govorit-no-obshhatsya/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3129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ИСПОЛЬЗОВАНИЕ ЖЕСТОВ.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МАКАТОН. ВИДЕО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1218927" y="1737361"/>
            <a:ext cx="6751865" cy="475324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7007" y="6074229"/>
            <a:ext cx="7478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Источник: </a:t>
            </a:r>
            <a:r>
              <a:rPr lang="en-US" dirty="0"/>
              <a:t>https://www.youtube.com/watch?v=F7pHWsNU9bo&amp;t=56s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86" y="2305638"/>
            <a:ext cx="5698671" cy="320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179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AC65D-8B77-A9C6-A25D-ABB531FE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РАЗБираемся</a:t>
            </a:r>
            <a:r>
              <a:rPr lang="ru-RU" dirty="0">
                <a:solidFill>
                  <a:srgbClr val="FF0000"/>
                </a:solidFill>
              </a:rPr>
              <a:t> В ТЕОРИИ.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ГРАФИЧЕСКИЕ СИМВОЛЫ (ИЗОБРАЖЕНИЯ)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1094014" y="1737361"/>
            <a:ext cx="6751865" cy="475324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40" y="2167552"/>
            <a:ext cx="4696967" cy="386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271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035" y="216866"/>
            <a:ext cx="6841644" cy="126087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АДК?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РЕБЕНКУ НУЖНА АДК?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ФУНКЦИИ В АДК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МОДАЛЬНОСТИ В АДК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- ПРЕДМЕТИНЫЕ СИМВОЛЫ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- ЖЕСТЫ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- ГРАФИЧЕСКИЕ СИМВОЛЫ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АЛЬТЕРНАТИВНОЙ КОММУНИКАЦИИ у КОНКРЕТНОГО РЕБЕНКА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и другие условия для создания альтернативной языковой среды</a:t>
            </a:r>
          </a:p>
          <a:p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422" y="414094"/>
            <a:ext cx="3375363" cy="3529255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29634801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object 2"/>
          <p:cNvSpPr txBox="1"/>
          <p:nvPr/>
        </p:nvSpPr>
        <p:spPr>
          <a:xfrm>
            <a:off x="434323" y="1189658"/>
            <a:ext cx="8384542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marL="418465" marR="142875" indent="-406400">
              <a:lnSpc>
                <a:spcPct val="99700"/>
              </a:lnSpc>
              <a:spcBef>
                <a:spcPts val="100"/>
              </a:spcBef>
              <a:buClr>
                <a:srgbClr val="CE2041"/>
              </a:buClr>
              <a:buSzPct val="100000"/>
              <a:buFont typeface="Arial"/>
              <a:buChar char="•"/>
              <a:tabLst>
                <a:tab pos="419100" algn="l"/>
                <a:tab pos="419100" algn="l"/>
              </a:tabLst>
              <a:defRPr sz="2800" b="1" spc="-5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</p:txBody>
      </p:sp>
      <p:sp>
        <p:nvSpPr>
          <p:cNvPr id="203" name="object 3"/>
          <p:cNvSpPr txBox="1">
            <a:spLocks noGrp="1"/>
          </p:cNvSpPr>
          <p:nvPr>
            <p:ph type="title"/>
          </p:nvPr>
        </p:nvSpPr>
        <p:spPr>
          <a:xfrm>
            <a:off x="307324" y="474679"/>
            <a:ext cx="7780874" cy="54356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indent="12700">
              <a:spcBef>
                <a:spcPts val="100"/>
              </a:spcBef>
              <a:defRPr sz="3400" spc="-100">
                <a:solidFill>
                  <a:srgbClr val="FF0000"/>
                </a:solidFill>
              </a:defRPr>
            </a:pPr>
            <a:r>
              <a:rPr dirty="0"/>
              <a:t> </a:t>
            </a:r>
            <a:r>
              <a:rPr lang="ru-RU" dirty="0" err="1">
                <a:solidFill>
                  <a:srgbClr val="FF0000"/>
                </a:solidFill>
              </a:rPr>
              <a:t>РАЗБираемся</a:t>
            </a:r>
            <a:r>
              <a:rPr lang="ru-RU" dirty="0">
                <a:solidFill>
                  <a:srgbClr val="FF0000"/>
                </a:solidFill>
              </a:rPr>
              <a:t> В ТЕОРИИ.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ГРАФИЧЕСКИЕ СИМВОЛЫ (ИЗОБРАЖЕНИЯ)</a:t>
            </a:r>
            <a:endParaRPr dirty="0">
              <a:solidFill>
                <a:srgbClr val="FF2600"/>
              </a:solidFill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290077" y="1414078"/>
            <a:ext cx="3289955" cy="241076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A5743C-A0ED-4088-BB3C-B0303FECC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583" y="2832080"/>
            <a:ext cx="3310415" cy="24325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9D1F37-B87B-4464-BDD0-F809CD641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431" y="4398040"/>
            <a:ext cx="3275703" cy="24325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C1F3A4-0F94-4613-9EBB-7028CB1F2F2C}"/>
              </a:ext>
            </a:extLst>
          </p:cNvPr>
          <p:cNvSpPr txBox="1"/>
          <p:nvPr/>
        </p:nvSpPr>
        <p:spPr>
          <a:xfrm>
            <a:off x="7259562" y="5026006"/>
            <a:ext cx="184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85" y="1650372"/>
            <a:ext cx="1809508" cy="19381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148" y="3126308"/>
            <a:ext cx="1923283" cy="18440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910" y="4617969"/>
            <a:ext cx="2279304" cy="167077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object 3"/>
          <p:cNvSpPr txBox="1"/>
          <p:nvPr/>
        </p:nvSpPr>
        <p:spPr>
          <a:xfrm>
            <a:off x="307324" y="711215"/>
            <a:ext cx="8261986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FF0000"/>
                </a:solidFill>
              </a:rPr>
              <a:t>ГРАФИЧЕСКИЕ СИМВОЛЫ (ИЗОБРАЖЕНИЯ) МОГУТ БЫТЬ…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D535888-4EA2-4674-8962-93BACDB10AFA}"/>
              </a:ext>
            </a:extLst>
          </p:cNvPr>
          <p:cNvSpPr/>
          <p:nvPr/>
        </p:nvSpPr>
        <p:spPr>
          <a:xfrm>
            <a:off x="224257" y="2420331"/>
            <a:ext cx="2320979" cy="13842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Цветные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050D5AA-36F3-44FE-B801-C166EE596C5F}"/>
              </a:ext>
            </a:extLst>
          </p:cNvPr>
          <p:cNvSpPr/>
          <p:nvPr/>
        </p:nvSpPr>
        <p:spPr>
          <a:xfrm>
            <a:off x="3000646" y="2420332"/>
            <a:ext cx="2740278" cy="13842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Черно-белые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3AD967-0D8B-4F86-8D52-77A5FE816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157" y="2436829"/>
            <a:ext cx="2617153" cy="13677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415685-9E5A-41AF-BD26-6E30A31CBC4A}"/>
              </a:ext>
            </a:extLst>
          </p:cNvPr>
          <p:cNvSpPr txBox="1"/>
          <p:nvPr/>
        </p:nvSpPr>
        <p:spPr>
          <a:xfrm>
            <a:off x="6074229" y="2695102"/>
            <a:ext cx="2474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контрастные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646" y="4232289"/>
            <a:ext cx="2740278" cy="198394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93" y="4232289"/>
            <a:ext cx="2706533" cy="19839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453" y="4225151"/>
            <a:ext cx="2750137" cy="199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988935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object 3"/>
          <p:cNvSpPr txBox="1"/>
          <p:nvPr/>
        </p:nvSpPr>
        <p:spPr>
          <a:xfrm>
            <a:off x="307324" y="711215"/>
            <a:ext cx="8261986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FF0000"/>
                </a:solidFill>
              </a:rPr>
              <a:t>ГРАФИЧЕСКИЕ СИМВОЛЫ (ИЗОБРАЖЕНИЯ) МОГУТ БЫТЬ…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D535888-4EA2-4674-8962-93BACDB10AFA}"/>
              </a:ext>
            </a:extLst>
          </p:cNvPr>
          <p:cNvSpPr/>
          <p:nvPr/>
        </p:nvSpPr>
        <p:spPr>
          <a:xfrm>
            <a:off x="224257" y="2420331"/>
            <a:ext cx="2320979" cy="13842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Белые на черном фоне…</a:t>
            </a:r>
          </a:p>
        </p:txBody>
      </p:sp>
      <p:pic>
        <p:nvPicPr>
          <p:cNvPr id="1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130" y="2420331"/>
            <a:ext cx="5421114" cy="316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32995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object 3"/>
          <p:cNvSpPr txBox="1"/>
          <p:nvPr/>
        </p:nvSpPr>
        <p:spPr>
          <a:xfrm>
            <a:off x="307324" y="711215"/>
            <a:ext cx="8261986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FF0000"/>
                </a:solidFill>
              </a:rPr>
              <a:t>ГРАФИЧЕСКИЕ СИМВОЛЫ (ИЗОБРАЖЕНИЯ) МОГУТ БЫТЬ…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D535888-4EA2-4674-8962-93BACDB10AFA}"/>
              </a:ext>
            </a:extLst>
          </p:cNvPr>
          <p:cNvSpPr/>
          <p:nvPr/>
        </p:nvSpPr>
        <p:spPr>
          <a:xfrm>
            <a:off x="224257" y="2420331"/>
            <a:ext cx="2320979" cy="13842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050D5AA-36F3-44FE-B801-C166EE596C5F}"/>
              </a:ext>
            </a:extLst>
          </p:cNvPr>
          <p:cNvSpPr/>
          <p:nvPr/>
        </p:nvSpPr>
        <p:spPr>
          <a:xfrm>
            <a:off x="5641521" y="2420333"/>
            <a:ext cx="3126921" cy="1384224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маленькие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57" y="4079575"/>
            <a:ext cx="2965516" cy="23815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513" y="4079575"/>
            <a:ext cx="3055797" cy="235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167448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object 3"/>
          <p:cNvSpPr txBox="1"/>
          <p:nvPr/>
        </p:nvSpPr>
        <p:spPr>
          <a:xfrm>
            <a:off x="307324" y="711215"/>
            <a:ext cx="8261986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FF0000"/>
                </a:solidFill>
              </a:rPr>
              <a:t>ГРАФИЧЕСКИЕ СИМВОЛЫ (ИЗОБРАЖЕНИЯ) МОГУТ БЫТЬ…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D535888-4EA2-4674-8962-93BACDB10AFA}"/>
              </a:ext>
            </a:extLst>
          </p:cNvPr>
          <p:cNvSpPr/>
          <p:nvPr/>
        </p:nvSpPr>
        <p:spPr>
          <a:xfrm>
            <a:off x="224257" y="2420331"/>
            <a:ext cx="2320979" cy="13842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конкретные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050D5AA-36F3-44FE-B801-C166EE596C5F}"/>
              </a:ext>
            </a:extLst>
          </p:cNvPr>
          <p:cNvSpPr/>
          <p:nvPr/>
        </p:nvSpPr>
        <p:spPr>
          <a:xfrm>
            <a:off x="5513513" y="2420333"/>
            <a:ext cx="3254929" cy="1384224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абстрактные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1" y="4173185"/>
            <a:ext cx="3447313" cy="25138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346" y="4173184"/>
            <a:ext cx="3472152" cy="251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566139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object 3"/>
          <p:cNvSpPr txBox="1"/>
          <p:nvPr/>
        </p:nvSpPr>
        <p:spPr>
          <a:xfrm>
            <a:off x="307324" y="711215"/>
            <a:ext cx="8261986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FF0000"/>
                </a:solidFill>
              </a:rPr>
              <a:t>ГРАФИЧЕСКИЕ СИМВОЛЫ (ИЗОБРАЖЕНИЯ) МОГУТ …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D535888-4EA2-4674-8962-93BACDB10AFA}"/>
              </a:ext>
            </a:extLst>
          </p:cNvPr>
          <p:cNvSpPr/>
          <p:nvPr/>
        </p:nvSpPr>
        <p:spPr>
          <a:xfrm>
            <a:off x="130629" y="2726872"/>
            <a:ext cx="3273878" cy="142058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использоваться по одному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050D5AA-36F3-44FE-B801-C166EE596C5F}"/>
              </a:ext>
            </a:extLst>
          </p:cNvPr>
          <p:cNvSpPr/>
          <p:nvPr/>
        </p:nvSpPr>
        <p:spPr>
          <a:xfrm>
            <a:off x="5314381" y="2726872"/>
            <a:ext cx="3650005" cy="142058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объединяться в группы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53" y="4384220"/>
            <a:ext cx="3013404" cy="239316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4381" y="4384220"/>
            <a:ext cx="3759681" cy="237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8949608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object 3"/>
          <p:cNvSpPr txBox="1"/>
          <p:nvPr/>
        </p:nvSpPr>
        <p:spPr>
          <a:xfrm>
            <a:off x="307324" y="711215"/>
            <a:ext cx="8261986" cy="1477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FF0000"/>
                </a:solidFill>
              </a:rPr>
              <a:t>ГРАФИЧЕСКИЕ СИМВОЛЫ (ИЗОБРАЖЕНИЯ) МОГУТ БЫТЬ РАЗНЫХ СИСТЕМ (СЛОВАРЕЙ)…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D535888-4EA2-4674-8962-93BACDB10AFA}"/>
              </a:ext>
            </a:extLst>
          </p:cNvPr>
          <p:cNvSpPr/>
          <p:nvPr/>
        </p:nvSpPr>
        <p:spPr>
          <a:xfrm>
            <a:off x="224257" y="2420331"/>
            <a:ext cx="2320979" cy="13842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PCS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596" y="2291733"/>
            <a:ext cx="4815982" cy="429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523506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object 3"/>
          <p:cNvSpPr txBox="1"/>
          <p:nvPr/>
        </p:nvSpPr>
        <p:spPr>
          <a:xfrm>
            <a:off x="307324" y="711215"/>
            <a:ext cx="8261986" cy="1477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FF0000"/>
                </a:solidFill>
              </a:rPr>
              <a:t>ГРАФИЧЕСКИЕ СИМВОЛЫ (ИЗОБРАЖЕНИЯ) МОГУТ БЫТЬ РАЗНЫХ СИСТЕМ (СЛОВАРЕЙ)…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D535888-4EA2-4674-8962-93BACDB10AFA}"/>
              </a:ext>
            </a:extLst>
          </p:cNvPr>
          <p:cNvSpPr/>
          <p:nvPr/>
        </p:nvSpPr>
        <p:spPr>
          <a:xfrm>
            <a:off x="224257" y="2420331"/>
            <a:ext cx="2602895" cy="138422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SYMBOLSTIX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152" y="2135095"/>
            <a:ext cx="5906324" cy="450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39275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object 3"/>
          <p:cNvSpPr txBox="1"/>
          <p:nvPr/>
        </p:nvSpPr>
        <p:spPr>
          <a:xfrm>
            <a:off x="307324" y="711215"/>
            <a:ext cx="8261986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FF0000"/>
                </a:solidFill>
              </a:rPr>
              <a:t>ГРАФИЧЕСКИЕ СИМВОЛЫ (ИЗОБРАЖЕНИЯ) МОГУТ …</a:t>
            </a:r>
            <a:endParaRPr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D535888-4EA2-4674-8962-93BACDB10AFA}"/>
              </a:ext>
            </a:extLst>
          </p:cNvPr>
          <p:cNvSpPr/>
          <p:nvPr/>
        </p:nvSpPr>
        <p:spPr>
          <a:xfrm>
            <a:off x="130628" y="1885950"/>
            <a:ext cx="3526971" cy="141019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использоваться на бумажном носителе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050D5AA-36F3-44FE-B801-C166EE596C5F}"/>
              </a:ext>
            </a:extLst>
          </p:cNvPr>
          <p:cNvSpPr/>
          <p:nvPr/>
        </p:nvSpPr>
        <p:spPr>
          <a:xfrm>
            <a:off x="4572000" y="1696100"/>
            <a:ext cx="4155621" cy="1773721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использоваться в простом коммуникаторе с голосовым выводом, с функцией записи 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1026" name="Picture 2" descr="GoTalk 9+ - Helpica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191" y="3469821"/>
            <a:ext cx="3211619" cy="321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Администратор\Desktop\КНИЖ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212" y="3565745"/>
            <a:ext cx="3086102" cy="30861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6586635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object 3"/>
          <p:cNvSpPr txBox="1"/>
          <p:nvPr/>
        </p:nvSpPr>
        <p:spPr>
          <a:xfrm>
            <a:off x="307324" y="711215"/>
            <a:ext cx="8261986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3200" b="1" spc="-5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>
                <a:solidFill>
                  <a:srgbClr val="FF0000"/>
                </a:solidFill>
              </a:rPr>
              <a:t>ГРАФИЧЕСКИЕ СИМВОЛЫ (ИЗОБРАЖЕНИЯ) МОГУТ …</a:t>
            </a:r>
            <a:endParaRPr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050D5AA-36F3-44FE-B801-C166EE596C5F}"/>
              </a:ext>
            </a:extLst>
          </p:cNvPr>
          <p:cNvSpPr/>
          <p:nvPr/>
        </p:nvSpPr>
        <p:spPr>
          <a:xfrm>
            <a:off x="457200" y="1696100"/>
            <a:ext cx="8270421" cy="1177729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использоваться в коммуникаторе с голосовым выводом 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8" name="Picture 6" descr="C:\Users\Администратор\Desktop\тоби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3351" y="3165706"/>
            <a:ext cx="3683341" cy="3192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91777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225E1-C533-4D67-A750-0297AB2F5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056" y="309513"/>
            <a:ext cx="5405122" cy="39115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АДК?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F0F5AB-1DEB-4513-940C-5C0F82A32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0830" y="867266"/>
            <a:ext cx="8766928" cy="566550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</a:t>
            </a:r>
            <a: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включает все способы и каналы общения человека с другими людьми, кроме устной и письменной речи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559EFB5-88F0-4313-9E36-F6ABDF13395D}"/>
              </a:ext>
            </a:extLst>
          </p:cNvPr>
          <p:cNvSpPr/>
          <p:nvPr/>
        </p:nvSpPr>
        <p:spPr>
          <a:xfrm>
            <a:off x="254524" y="4430600"/>
            <a:ext cx="2337847" cy="15601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  <a:p>
            <a:pPr algn="ctr"/>
            <a:endParaRPr lang="ru-RU" b="1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7E42DAA-7CCD-45B0-992B-9ADBC998A25D}"/>
              </a:ext>
            </a:extLst>
          </p:cNvPr>
          <p:cNvSpPr/>
          <p:nvPr/>
        </p:nvSpPr>
        <p:spPr>
          <a:xfrm>
            <a:off x="3105262" y="4430601"/>
            <a:ext cx="2729930" cy="154442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43B39E6-F75E-424D-AF02-F2B0A421A247}"/>
              </a:ext>
            </a:extLst>
          </p:cNvPr>
          <p:cNvSpPr/>
          <p:nvPr/>
        </p:nvSpPr>
        <p:spPr>
          <a:xfrm>
            <a:off x="6419654" y="4446313"/>
            <a:ext cx="2139885" cy="154442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791" y="2846378"/>
            <a:ext cx="1693667" cy="13062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723" y="4481706"/>
            <a:ext cx="1561007" cy="1283019"/>
          </a:xfrm>
          <a:prstGeom prst="rect">
            <a:avLst/>
          </a:prstGeom>
        </p:spPr>
      </p:pic>
      <p:sp>
        <p:nvSpPr>
          <p:cNvPr id="10" name="Прямоугольник: скругленные углы 3">
            <a:extLst>
              <a:ext uri="{FF2B5EF4-FFF2-40B4-BE49-F238E27FC236}">
                <a16:creationId xmlns:a16="http://schemas.microsoft.com/office/drawing/2014/main" id="{2559EFB5-88F0-4313-9E36-F6ABDF13395D}"/>
              </a:ext>
            </a:extLst>
          </p:cNvPr>
          <p:cNvSpPr/>
          <p:nvPr/>
        </p:nvSpPr>
        <p:spPr>
          <a:xfrm>
            <a:off x="865414" y="2735036"/>
            <a:ext cx="2424793" cy="152897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49" y="4475179"/>
            <a:ext cx="1779395" cy="14272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504" y="4551852"/>
            <a:ext cx="1574433" cy="1350589"/>
          </a:xfrm>
          <a:prstGeom prst="rect">
            <a:avLst/>
          </a:prstGeom>
        </p:spPr>
      </p:pic>
      <p:sp>
        <p:nvSpPr>
          <p:cNvPr id="13" name="Прямоугольник: скругленные углы 5">
            <a:extLst>
              <a:ext uri="{FF2B5EF4-FFF2-40B4-BE49-F238E27FC236}">
                <a16:creationId xmlns:a16="http://schemas.microsoft.com/office/drawing/2014/main" id="{943B39E6-F75E-424D-AF02-F2B0A421A247}"/>
              </a:ext>
            </a:extLst>
          </p:cNvPr>
          <p:cNvSpPr/>
          <p:nvPr/>
        </p:nvSpPr>
        <p:spPr>
          <a:xfrm>
            <a:off x="3951009" y="2709568"/>
            <a:ext cx="2139885" cy="154442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52" y="2785115"/>
            <a:ext cx="1692736" cy="139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02398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object 2"/>
          <p:cNvSpPr txBox="1">
            <a:spLocks noGrp="1"/>
          </p:cNvSpPr>
          <p:nvPr>
            <p:ph type="title"/>
          </p:nvPr>
        </p:nvSpPr>
        <p:spPr>
          <a:xfrm>
            <a:off x="1120483" y="424542"/>
            <a:ext cx="7118544" cy="467337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2700">
              <a:spcBef>
                <a:spcPts val="100"/>
              </a:spcBef>
              <a:tabLst>
                <a:tab pos="3289300" algn="l"/>
              </a:tabLst>
              <a:defRPr sz="3600" spc="-1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АЛЬТЕРНАТИВНОЙ КОММУНИКАЦИИ у КОНКРЕТНОГО РЕБЕНКА ИДЁТ…</a:t>
            </a:r>
            <a:endParaRPr dirty="0"/>
          </a:p>
        </p:txBody>
      </p:sp>
      <p:sp>
        <p:nvSpPr>
          <p:cNvPr id="247" name="object 3"/>
          <p:cNvSpPr txBox="1"/>
          <p:nvPr/>
        </p:nvSpPr>
        <p:spPr>
          <a:xfrm>
            <a:off x="383524" y="530669"/>
            <a:ext cx="8148957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3900"/>
            </a:pPr>
            <a:endParaRPr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8566553-57D1-4E64-AE33-4C1BC83AF2D3}"/>
              </a:ext>
            </a:extLst>
          </p:cNvPr>
          <p:cNvSpPr/>
          <p:nvPr/>
        </p:nvSpPr>
        <p:spPr>
          <a:xfrm>
            <a:off x="659876" y="5465171"/>
            <a:ext cx="7872605" cy="126319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одной модальности к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мультимодальной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коммуникации</a:t>
            </a:r>
            <a:endParaRPr lang="ru-RU" sz="2800" spc="4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35CFE63-6F8F-40F3-A6D2-068BF9389F0D}"/>
              </a:ext>
            </a:extLst>
          </p:cNvPr>
          <p:cNvSpPr/>
          <p:nvPr/>
        </p:nvSpPr>
        <p:spPr>
          <a:xfrm>
            <a:off x="1216058" y="4525851"/>
            <a:ext cx="6645897" cy="9538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spc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spc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общения с мамой к расширению социальных связей</a:t>
            </a:r>
            <a:endParaRPr lang="ru-RU" sz="2800" spc="25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9FE12A0-7503-4F15-84D4-2776B560857F}"/>
              </a:ext>
            </a:extLst>
          </p:cNvPr>
          <p:cNvSpPr/>
          <p:nvPr/>
        </p:nvSpPr>
        <p:spPr>
          <a:xfrm>
            <a:off x="1677972" y="3445329"/>
            <a:ext cx="5759692" cy="108052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насущных потребностей к взаимодействию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DA76B1B-B641-43C5-A3C3-556E2C0990D3}"/>
              </a:ext>
            </a:extLst>
          </p:cNvPr>
          <p:cNvSpPr/>
          <p:nvPr/>
        </p:nvSpPr>
        <p:spPr>
          <a:xfrm>
            <a:off x="1950006" y="2192284"/>
            <a:ext cx="5185580" cy="12367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конкретного к абстрактному</a:t>
            </a:r>
            <a:endParaRPr lang="ru-RU" sz="2800" spc="45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BA22B64-84A3-4857-9975-B73A62660F74}"/>
              </a:ext>
            </a:extLst>
          </p:cNvPr>
          <p:cNvSpPr/>
          <p:nvPr/>
        </p:nvSpPr>
        <p:spPr>
          <a:xfrm flipH="1">
            <a:off x="2590012" y="1363435"/>
            <a:ext cx="3553906" cy="82884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134661-5594-4109-830A-29B619C892FF}"/>
              </a:ext>
            </a:extLst>
          </p:cNvPr>
          <p:cNvSpPr txBox="1"/>
          <p:nvPr/>
        </p:nvSpPr>
        <p:spPr>
          <a:xfrm>
            <a:off x="2578229" y="1236960"/>
            <a:ext cx="36837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простого к сложному</a:t>
            </a:r>
            <a:endParaRPr lang="ru-RU" sz="2800" spc="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3970297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035" y="216866"/>
            <a:ext cx="7682884" cy="97512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простого к сложному</a:t>
            </a:r>
            <a:br>
              <a:rPr lang="ru-RU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7" y="746461"/>
            <a:ext cx="2463130" cy="28229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908" y="1585912"/>
            <a:ext cx="3666107" cy="2699846"/>
          </a:xfrm>
          <a:prstGeom prst="rect">
            <a:avLst/>
          </a:prstGeom>
        </p:spPr>
      </p:pic>
      <p:pic>
        <p:nvPicPr>
          <p:cNvPr id="7" name="Picture 3" descr="C:\Users\Администратор\Desktop\КНИЖ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5538" y="2777681"/>
            <a:ext cx="2357454" cy="2357454"/>
          </a:xfrm>
          <a:prstGeom prst="rect">
            <a:avLst/>
          </a:prstGeom>
          <a:noFill/>
        </p:spPr>
      </p:pic>
      <p:pic>
        <p:nvPicPr>
          <p:cNvPr id="8" name="Picture 6" descr="C:\Users\Администратор\Desktop\тоби 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6232" y="4256999"/>
            <a:ext cx="2681003" cy="2323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6170008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object 2"/>
          <p:cNvSpPr txBox="1">
            <a:spLocks noGrp="1"/>
          </p:cNvSpPr>
          <p:nvPr>
            <p:ph type="title"/>
          </p:nvPr>
        </p:nvSpPr>
        <p:spPr>
          <a:xfrm>
            <a:off x="1120483" y="424542"/>
            <a:ext cx="7118544" cy="467337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2700">
              <a:spcBef>
                <a:spcPts val="100"/>
              </a:spcBef>
              <a:tabLst>
                <a:tab pos="3289300" algn="l"/>
              </a:tabLst>
              <a:defRPr sz="3600" spc="-1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АЛЬТЕРНАТИВНОЙ КОММУНИКАЦИИ у КОНКРЕТНОГО РЕБЕНКА …</a:t>
            </a:r>
            <a:endParaRPr dirty="0"/>
          </a:p>
        </p:txBody>
      </p:sp>
      <p:sp>
        <p:nvSpPr>
          <p:cNvPr id="247" name="object 3"/>
          <p:cNvSpPr txBox="1"/>
          <p:nvPr/>
        </p:nvSpPr>
        <p:spPr>
          <a:xfrm>
            <a:off x="383524" y="530669"/>
            <a:ext cx="8148957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3900"/>
            </a:pPr>
            <a:endParaRPr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9FE12A0-7503-4F15-84D4-2776B560857F}"/>
              </a:ext>
            </a:extLst>
          </p:cNvPr>
          <p:cNvSpPr/>
          <p:nvPr/>
        </p:nvSpPr>
        <p:spPr>
          <a:xfrm>
            <a:off x="1677972" y="4490449"/>
            <a:ext cx="5759776" cy="14368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 и типичное развитие, невозможно без языковой среды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DA76B1B-B641-43C5-A3C3-556E2C0990D3}"/>
              </a:ext>
            </a:extLst>
          </p:cNvPr>
          <p:cNvSpPr/>
          <p:nvPr/>
        </p:nvSpPr>
        <p:spPr>
          <a:xfrm>
            <a:off x="1677972" y="2192284"/>
            <a:ext cx="5759776" cy="12367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целом повторяет  закономерности типичного (речевого) языкового развития</a:t>
            </a:r>
            <a:endParaRPr lang="ru-RU" sz="2800" spc="45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658194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035" y="216866"/>
            <a:ext cx="7772372" cy="114657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АЛЬТЕРНАТИВНОЙ ЯЗЫКОВОЙ СРЕДЫ называется В АДК </a:t>
            </a:r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МОДЕЛИРОВАНИЕМ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200" y="5496605"/>
            <a:ext cx="8244207" cy="421830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The Number One Strategy for AAC: Modeling – ATand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0" y="4180114"/>
            <a:ext cx="4370550" cy="246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Uncommon Sense: More Resources Monday: Aided Language Input (Stimulation?)  (Modeling?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133" y="4163351"/>
            <a:ext cx="3307217" cy="247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DA76B1B-B641-43C5-A3C3-556E2C0990D3}"/>
              </a:ext>
            </a:extLst>
          </p:cNvPr>
          <p:cNvSpPr/>
          <p:nvPr/>
        </p:nvSpPr>
        <p:spPr>
          <a:xfrm>
            <a:off x="979715" y="1583872"/>
            <a:ext cx="6915150" cy="11128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Ребенок, не слышащий устную речь, не может заговорить!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9FE12A0-7503-4F15-84D4-2776B560857F}"/>
              </a:ext>
            </a:extLst>
          </p:cNvPr>
          <p:cNvSpPr/>
          <p:nvPr/>
        </p:nvSpPr>
        <p:spPr>
          <a:xfrm>
            <a:off x="914400" y="2917126"/>
            <a:ext cx="6980465" cy="11795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Ребенок, который не видит модели использования АДК, не станет пользователем АДК! 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015702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663" y="241359"/>
            <a:ext cx="8090780" cy="73235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СОЗДАНИЯ АЛЬТЕРНАТИВНОЙ ЯЗЫКОВОЙ СРЕДЫ 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7351" y="1249137"/>
            <a:ext cx="2631985" cy="154305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</a:t>
            </a:r>
          </a:p>
        </p:txBody>
      </p:sp>
      <p:sp>
        <p:nvSpPr>
          <p:cNvPr id="5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217351" y="3067610"/>
            <a:ext cx="2631986" cy="1398253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</a:p>
        </p:txBody>
      </p:sp>
      <p:sp>
        <p:nvSpPr>
          <p:cNvPr id="6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2982145" y="1277712"/>
            <a:ext cx="3075755" cy="1485899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И МОТИВАЦИЯ</a:t>
            </a:r>
          </a:p>
        </p:txBody>
      </p:sp>
      <p:sp>
        <p:nvSpPr>
          <p:cNvPr id="7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2992667" y="3010457"/>
            <a:ext cx="3132905" cy="145540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ПАУЗЫ</a:t>
            </a:r>
          </a:p>
        </p:txBody>
      </p:sp>
      <p:sp>
        <p:nvSpPr>
          <p:cNvPr id="8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217351" y="4712709"/>
            <a:ext cx="2631985" cy="136152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РАЗНЫХ КОММУНИКАТИВ-НЫХ ФУНКЦИЙ</a:t>
            </a:r>
          </a:p>
        </p:txBody>
      </p:sp>
      <p:sp>
        <p:nvSpPr>
          <p:cNvPr id="9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3114955" y="4712709"/>
            <a:ext cx="3010618" cy="136152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ПОСТОЯННАЯ ДОСТУПНОСТЬ</a:t>
            </a:r>
          </a:p>
        </p:txBody>
      </p:sp>
      <p:sp>
        <p:nvSpPr>
          <p:cNvPr id="10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6318437" y="1249137"/>
            <a:ext cx="2645949" cy="1514474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КОММЕТИРОВАНИЕ</a:t>
            </a:r>
          </a:p>
        </p:txBody>
      </p:sp>
      <p:sp>
        <p:nvSpPr>
          <p:cNvPr id="11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6318437" y="3010457"/>
            <a:ext cx="2645949" cy="145540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ДОБАВЛЕНИЕ СЛОВ</a:t>
            </a:r>
          </a:p>
        </p:txBody>
      </p:sp>
      <p:sp>
        <p:nvSpPr>
          <p:cNvPr id="12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6391192" y="4712710"/>
            <a:ext cx="2573194" cy="136152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</a:p>
        </p:txBody>
      </p:sp>
    </p:spTree>
    <p:extLst>
      <p:ext uri="{BB962C8B-B14F-4D97-AF65-F5344CB8AC3E}">
        <p14:creationId xmlns:p14="http://schemas.microsoft.com/office/powerpoint/2010/main" val="3539284250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278" y="216866"/>
            <a:ext cx="5287361" cy="39115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СПАСИБО ЗА ВНИМАНИЕ!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086" y="1025667"/>
            <a:ext cx="5173554" cy="510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30399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225E1-C533-4D67-A750-0297AB2F5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056" y="309513"/>
            <a:ext cx="5405122" cy="39115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РЕБЕНКУ НУЖНА АДК?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F0F5AB-1DEB-4513-940C-5C0F82A32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0830" y="867266"/>
            <a:ext cx="8766928" cy="566550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 традиционная устная коммуникация, АДК помогает ребенку учиться, играть, участвовать в домашних делах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559EFB5-88F0-4313-9E36-F6ABDF13395D}"/>
              </a:ext>
            </a:extLst>
          </p:cNvPr>
          <p:cNvSpPr/>
          <p:nvPr/>
        </p:nvSpPr>
        <p:spPr>
          <a:xfrm>
            <a:off x="416379" y="2718707"/>
            <a:ext cx="2382279" cy="22370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  <a:p>
            <a:pPr algn="ctr"/>
            <a:endParaRPr lang="ru-RU" b="1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7E42DAA-7CCD-45B0-992B-9ADBC998A25D}"/>
              </a:ext>
            </a:extLst>
          </p:cNvPr>
          <p:cNvSpPr/>
          <p:nvPr/>
        </p:nvSpPr>
        <p:spPr>
          <a:xfrm>
            <a:off x="3105262" y="3559629"/>
            <a:ext cx="2729930" cy="209005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43B39E6-F75E-424D-AF02-F2B0A421A247}"/>
              </a:ext>
            </a:extLst>
          </p:cNvPr>
          <p:cNvSpPr/>
          <p:nvPr/>
        </p:nvSpPr>
        <p:spPr>
          <a:xfrm>
            <a:off x="6113050" y="4253593"/>
            <a:ext cx="2446489" cy="201657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120" y="3740498"/>
            <a:ext cx="2087983" cy="16756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08" y="2965289"/>
            <a:ext cx="1658116" cy="1465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404" y="4430601"/>
            <a:ext cx="2085540" cy="169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2733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EA4A3B-9924-4157-A4D3-C8C52D534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5254" y="443109"/>
            <a:ext cx="5405122" cy="39115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Для чего нужна АДК?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E95458-E326-4918-956A-E2853DEB0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375" y="3422673"/>
            <a:ext cx="1373687" cy="11034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1B16B0-8628-4D17-8507-14E980364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892" y="2346211"/>
            <a:ext cx="1141483" cy="11034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D1FBB04-EB88-4F87-9D89-AE58681B5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979" y="4507925"/>
            <a:ext cx="1787007" cy="1103472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315324" y="1222479"/>
            <a:ext cx="1366520" cy="112373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6A62326-99CC-41D7-BA1F-DA5AA0B02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103" y="5611397"/>
            <a:ext cx="1404257" cy="110347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257B704-DC8D-457C-A7AE-CCD3D6CF2388}"/>
              </a:ext>
            </a:extLst>
          </p:cNvPr>
          <p:cNvSpPr txBox="1"/>
          <p:nvPr/>
        </p:nvSpPr>
        <p:spPr>
          <a:xfrm>
            <a:off x="592529" y="1365860"/>
            <a:ext cx="1625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44" y="1338965"/>
            <a:ext cx="1094282" cy="8907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21" y="2393714"/>
            <a:ext cx="709657" cy="9143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051" y="3514629"/>
            <a:ext cx="1077927" cy="9195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815" y="4560424"/>
            <a:ext cx="1428785" cy="10264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848" y="5703910"/>
            <a:ext cx="817528" cy="8693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45564" y="1365860"/>
            <a:ext cx="333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СОГЛАСИТЬСЯ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05604" y="2588079"/>
            <a:ext cx="1736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ОТКАЗАТЬСЯ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16654" y="3641271"/>
            <a:ext cx="1988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ВЫБРАТЬ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94822" y="4637314"/>
            <a:ext cx="2449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ЗАДАТЬ ВОПРОС ИЛИ ПОПРОСИТЬ ЧТО-ТО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88121" y="5586850"/>
            <a:ext cx="1933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УТОЧНИТЬ ЧТО-ТО, ПОДЕЛИТЬСЯ ИНФОРМАЦИЕЙ </a:t>
            </a:r>
          </a:p>
        </p:txBody>
      </p:sp>
    </p:spTree>
    <p:extLst>
      <p:ext uri="{BB962C8B-B14F-4D97-AF65-F5344CB8AC3E}">
        <p14:creationId xmlns:p14="http://schemas.microsoft.com/office/powerpoint/2010/main" val="245081455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EA4A3B-9924-4157-A4D3-C8C52D534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5254" y="443109"/>
            <a:ext cx="5405122" cy="39115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Для чего нужна АДК?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E95458-E326-4918-956A-E2853DEB0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604" y="3520644"/>
            <a:ext cx="3291090" cy="28415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1B16B0-8628-4D17-8507-14E980364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892" y="2346211"/>
            <a:ext cx="1387712" cy="1341502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69A2DD8-F96B-4344-B3FB-E10820A8FCF2}"/>
              </a:ext>
            </a:extLst>
          </p:cNvPr>
          <p:cNvSpPr/>
          <p:nvPr/>
        </p:nvSpPr>
        <p:spPr>
          <a:xfrm>
            <a:off x="315324" y="1222479"/>
            <a:ext cx="1366520" cy="112373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57B704-DC8D-457C-A7AE-CCD3D6CF2388}"/>
              </a:ext>
            </a:extLst>
          </p:cNvPr>
          <p:cNvSpPr txBox="1"/>
          <p:nvPr/>
        </p:nvSpPr>
        <p:spPr>
          <a:xfrm>
            <a:off x="592529" y="1365860"/>
            <a:ext cx="1625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9336" y="1365860"/>
            <a:ext cx="333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ПРОСТО ПОГОВОРИТЬ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84071" y="2588079"/>
            <a:ext cx="3241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ПОДЕЛИТЬСЯ ЭМОЦИЯМИ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6656" y="1365860"/>
            <a:ext cx="948598" cy="79234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288" y="2502474"/>
            <a:ext cx="1176898" cy="96873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636" y="3980719"/>
            <a:ext cx="2578936" cy="207828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490607" y="3910693"/>
            <a:ext cx="2473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 ЕЩЁ ДЛЯ МНОГИХ ДРУГИХ ВЕЩЕЙ…</a:t>
            </a:r>
          </a:p>
        </p:txBody>
      </p:sp>
    </p:spTree>
    <p:extLst>
      <p:ext uri="{BB962C8B-B14F-4D97-AF65-F5344CB8AC3E}">
        <p14:creationId xmlns:p14="http://schemas.microsoft.com/office/powerpoint/2010/main" val="349991840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034" y="216866"/>
            <a:ext cx="7568265" cy="102410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ВСЁ ВЫШЕПЕРЕЧИСЛЕННОЕ принято называть </a:t>
            </a:r>
            <a:r>
              <a:rPr lang="ru-RU" sz="4000" b="1" i="1" dirty="0">
                <a:solidFill>
                  <a:srgbClr val="FF0000"/>
                </a:solidFill>
              </a:rPr>
              <a:t>КОММУНИКАТИВНЫМИ  ФУНКЦИЯМИ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34" y="1391198"/>
            <a:ext cx="7756378" cy="539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54976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object 2"/>
          <p:cNvSpPr txBox="1"/>
          <p:nvPr/>
        </p:nvSpPr>
        <p:spPr>
          <a:xfrm>
            <a:off x="434323" y="1189658"/>
            <a:ext cx="8384542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marL="418465" marR="142875" indent="-406400">
              <a:lnSpc>
                <a:spcPct val="99700"/>
              </a:lnSpc>
              <a:spcBef>
                <a:spcPts val="100"/>
              </a:spcBef>
              <a:buClr>
                <a:srgbClr val="CE2041"/>
              </a:buClr>
              <a:buSzPct val="100000"/>
              <a:buFont typeface="Arial"/>
              <a:buChar char="•"/>
              <a:tabLst>
                <a:tab pos="419100" algn="l"/>
                <a:tab pos="419100" algn="l"/>
              </a:tabLst>
              <a:defRPr sz="2800" b="1" spc="-5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</p:txBody>
      </p:sp>
      <p:sp>
        <p:nvSpPr>
          <p:cNvPr id="203" name="object 3"/>
          <p:cNvSpPr txBox="1">
            <a:spLocks noGrp="1"/>
          </p:cNvSpPr>
          <p:nvPr>
            <p:ph type="title"/>
          </p:nvPr>
        </p:nvSpPr>
        <p:spPr>
          <a:xfrm>
            <a:off x="307324" y="474679"/>
            <a:ext cx="7780874" cy="54356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indent="12700">
              <a:spcBef>
                <a:spcPts val="100"/>
              </a:spcBef>
              <a:defRPr sz="3400" spc="-100">
                <a:solidFill>
                  <a:srgbClr val="FF0000"/>
                </a:solidFill>
              </a:defRPr>
            </a:pPr>
            <a:r>
              <a:rPr dirty="0"/>
              <a:t> </a:t>
            </a:r>
            <a:r>
              <a:rPr lang="ru-RU" dirty="0"/>
              <a:t>КАК МЫ ОБЩАЕМСЯ?</a:t>
            </a:r>
            <a:endParaRPr dirty="0">
              <a:solidFill>
                <a:srgbClr val="FF2600"/>
              </a:solidFill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290077" y="1414078"/>
            <a:ext cx="3289955" cy="241076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A5743C-A0ED-4088-BB3C-B0303FECC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583" y="2832080"/>
            <a:ext cx="3310415" cy="24325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9D1F37-B87B-4464-BDD0-F809CD641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6719" y="4398040"/>
            <a:ext cx="3310415" cy="24325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570096-D847-4266-845B-6A6A2FD3DD62}"/>
              </a:ext>
            </a:extLst>
          </p:cNvPr>
          <p:cNvSpPr txBox="1"/>
          <p:nvPr/>
        </p:nvSpPr>
        <p:spPr>
          <a:xfrm>
            <a:off x="3135043" y="3443933"/>
            <a:ext cx="3289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06" y="1701441"/>
            <a:ext cx="2205513" cy="18360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371" y="3051156"/>
            <a:ext cx="1628718" cy="18319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829" y="4672871"/>
            <a:ext cx="2090194" cy="17204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56371" y="1701441"/>
            <a:ext cx="1868822" cy="380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РЕЧЬ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4538" y="3051156"/>
            <a:ext cx="2602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ДВИЖЕНИЯ И ЖЕСТЫ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65864" y="5968093"/>
            <a:ext cx="1543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МИМИКА </a:t>
            </a:r>
          </a:p>
        </p:txBody>
      </p:sp>
    </p:spTree>
    <p:extLst>
      <p:ext uri="{BB962C8B-B14F-4D97-AF65-F5344CB8AC3E}">
        <p14:creationId xmlns:p14="http://schemas.microsoft.com/office/powerpoint/2010/main" val="145196614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object 2"/>
          <p:cNvSpPr txBox="1"/>
          <p:nvPr/>
        </p:nvSpPr>
        <p:spPr>
          <a:xfrm>
            <a:off x="434323" y="1189658"/>
            <a:ext cx="8384542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marL="418465" marR="142875" indent="-406400">
              <a:lnSpc>
                <a:spcPct val="99700"/>
              </a:lnSpc>
              <a:spcBef>
                <a:spcPts val="100"/>
              </a:spcBef>
              <a:buClr>
                <a:srgbClr val="CE2041"/>
              </a:buClr>
              <a:buSzPct val="100000"/>
              <a:buFont typeface="Arial"/>
              <a:buChar char="•"/>
              <a:tabLst>
                <a:tab pos="419100" algn="l"/>
                <a:tab pos="419100" algn="l"/>
              </a:tabLst>
              <a:defRPr sz="2800" b="1" spc="-5">
                <a:latin typeface="Arial"/>
                <a:ea typeface="Arial"/>
                <a:cs typeface="Arial"/>
                <a:sym typeface="Arial"/>
              </a:defRPr>
            </a:pPr>
            <a:endParaRPr lang="ru-RU" dirty="0"/>
          </a:p>
        </p:txBody>
      </p:sp>
      <p:sp>
        <p:nvSpPr>
          <p:cNvPr id="203" name="object 3"/>
          <p:cNvSpPr txBox="1">
            <a:spLocks noGrp="1"/>
          </p:cNvSpPr>
          <p:nvPr>
            <p:ph type="title"/>
          </p:nvPr>
        </p:nvSpPr>
        <p:spPr>
          <a:xfrm>
            <a:off x="307324" y="474679"/>
            <a:ext cx="7780874" cy="54356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indent="12700">
              <a:spcBef>
                <a:spcPts val="100"/>
              </a:spcBef>
              <a:defRPr sz="3400" spc="-100">
                <a:solidFill>
                  <a:srgbClr val="FF0000"/>
                </a:solidFill>
              </a:defRPr>
            </a:pPr>
            <a:r>
              <a:rPr dirty="0"/>
              <a:t> </a:t>
            </a:r>
            <a:r>
              <a:rPr lang="ru-RU" dirty="0"/>
              <a:t>В АДК ВЫДЕЛЯЮТ СПОСОБЫ ОБЩЕНИЯ, КОТОРЫЕ НАЗЫВАЮТСЯ  </a:t>
            </a:r>
            <a:r>
              <a:rPr lang="ru-RU" sz="4000" b="1" i="1" dirty="0"/>
              <a:t>МОДАЛЬНОСТЯМИ…</a:t>
            </a:r>
            <a:endParaRPr sz="4000" b="1" i="1" dirty="0">
              <a:solidFill>
                <a:srgbClr val="FF2600"/>
              </a:solidFill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CA849D7-0DA1-4CEE-8917-C1EFF674F248}"/>
              </a:ext>
            </a:extLst>
          </p:cNvPr>
          <p:cNvSpPr/>
          <p:nvPr/>
        </p:nvSpPr>
        <p:spPr>
          <a:xfrm>
            <a:off x="290077" y="1414078"/>
            <a:ext cx="3289955" cy="241076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A5743C-A0ED-4088-BB3C-B0303FECC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583" y="2832080"/>
            <a:ext cx="3310415" cy="24325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9D1F37-B87B-4464-BDD0-F809CD641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6719" y="4398040"/>
            <a:ext cx="3310415" cy="24325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570096-D847-4266-845B-6A6A2FD3DD62}"/>
              </a:ext>
            </a:extLst>
          </p:cNvPr>
          <p:cNvSpPr txBox="1"/>
          <p:nvPr/>
        </p:nvSpPr>
        <p:spPr>
          <a:xfrm>
            <a:off x="3135043" y="3443933"/>
            <a:ext cx="3289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80" y="1489875"/>
            <a:ext cx="2645663" cy="22156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56371" y="1620545"/>
            <a:ext cx="330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ПРЕДМЕТНЫЕ  СИМВОЛЫ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115" y="3186505"/>
            <a:ext cx="3181350" cy="14382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21236" y="3322864"/>
            <a:ext cx="2261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ЖЕСТЫ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465" y="4773814"/>
            <a:ext cx="2242725" cy="18433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359479" y="5614297"/>
            <a:ext cx="3208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ГРАФИЧЕСКИЕ  СИМВОЛЫ</a:t>
            </a:r>
          </a:p>
        </p:txBody>
      </p:sp>
    </p:spTree>
    <p:extLst>
      <p:ext uri="{BB962C8B-B14F-4D97-AF65-F5344CB8AC3E}">
        <p14:creationId xmlns:p14="http://schemas.microsoft.com/office/powerpoint/2010/main" val="251516582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15252</TotalTime>
  <Words>542</Words>
  <Application>Microsoft Office PowerPoint</Application>
  <PresentationFormat>Экран (4:3)</PresentationFormat>
  <Paragraphs>110</Paragraphs>
  <Slides>35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Helvetica Neue</vt:lpstr>
      <vt:lpstr>Times New Roman</vt:lpstr>
      <vt:lpstr>Tw Cen MT</vt:lpstr>
      <vt:lpstr>Капля</vt:lpstr>
      <vt:lpstr>Альтернативная и дополнительная коммуникация (АДК)</vt:lpstr>
      <vt:lpstr>ПЛАН</vt:lpstr>
      <vt:lpstr>ЧТО ТАКОЕ АДК?</vt:lpstr>
      <vt:lpstr>ДЛЯ ЧЕГО РЕБЕНКУ НУЖНА АДК?</vt:lpstr>
      <vt:lpstr>Для чего нужна АДК?</vt:lpstr>
      <vt:lpstr>Для чего нужна АДК?</vt:lpstr>
      <vt:lpstr>ВСЁ ВЫШЕПЕРЕЧИСЛЕННОЕ принято называть КОММУНИКАТИВНЫМИ  ФУНКЦИЯМИ</vt:lpstr>
      <vt:lpstr> КАК МЫ ОБЩАЕМСЯ?</vt:lpstr>
      <vt:lpstr> В АДК ВЫДЕЛЯЮТ СПОСОБЫ ОБЩЕНИЯ, КОТОРЫЕ НАЗЫВАЮТСЯ  МОДАЛЬНОСТЯМИ…</vt:lpstr>
      <vt:lpstr> А ТАКЖЕ НИЗКОТЕХНОЛОГИЧНЫЕ И ВЫСОКОТЕХНОЛОГИЧНЫЕ СРЕДСТВА АДК…</vt:lpstr>
      <vt:lpstr>РАЗБираемся В ТЕОРИИ. МОДАЛЬНОСТИ. ПРЕДМЕТНЫЕ СИМВОЛЫ</vt:lpstr>
      <vt:lpstr>ПРИМЕР РАСПИСАНИЯ</vt:lpstr>
      <vt:lpstr>ОБЪЁМНЫЕ РЕПРЕЗЕНТАЦИИ</vt:lpstr>
      <vt:lpstr>ОБЪЁМНЫЕ РЕПРЕЗЕНТАЦИИ</vt:lpstr>
      <vt:lpstr>РАЗБираемся В ТЕОРИИ. ИСПОЛЬЗОВАНИЕ ЖЕСТОВ</vt:lpstr>
      <vt:lpstr>ИСПОЛЬЗОВАНИЕ ЖЕСТОВ. МАКАТОН</vt:lpstr>
      <vt:lpstr>ИСПОЛЬЗОВАНИЕ ЖЕСТОВ. МАКАТОН</vt:lpstr>
      <vt:lpstr>ИСПОЛЬЗОВАНИЕ ЖЕСТОВ. МАКАТОН. ВИДЕО</vt:lpstr>
      <vt:lpstr>РАЗБираемся В ТЕОРИИ. ГРАФИЧЕСКИЕ СИМВОЛЫ (ИЗОБРАЖЕНИЯ)</vt:lpstr>
      <vt:lpstr> РАЗБираемся В ТЕОРИИ. ГРАФИЧЕСКИЕ СИМВОЛЫ (ИЗОБРАЖЕНИЯ)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АЛЬТЕРНАТИВНОЙ КОММУНИКАЦИИ у КОНКРЕТНОГО РЕБЕНКА ИДЁТ…</vt:lpstr>
      <vt:lpstr>От простого к сложному </vt:lpstr>
      <vt:lpstr>РАЗВИТИЕ АЛЬТЕРНАТИВНОЙ КОММУНИКАЦИИ у КОНКРЕТНОГО РЕБЕНКА …</vt:lpstr>
      <vt:lpstr>СОЗДАНИЕ АЛЬТЕРНАТИВНОЙ ЯЗЫКОВОЙ СРЕДЫ называется В АДК МОДЕЛИРОВАНИЕМ</vt:lpstr>
      <vt:lpstr>УСЛОВИЯ ДЛЯ СОЗДАНИЯ АЛЬТЕРНАТИВНОЙ ЯЗЫКОВОЙ СРЕДЫ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Natalia</dc:creator>
  <cp:lastModifiedBy>Екатерина Петрова</cp:lastModifiedBy>
  <cp:revision>159</cp:revision>
  <cp:lastPrinted>2022-12-13T10:07:10Z</cp:lastPrinted>
  <dcterms:modified xsi:type="dcterms:W3CDTF">2023-12-25T15:37:09Z</dcterms:modified>
</cp:coreProperties>
</file>